
<file path=[Content_Types].xml><?xml version="1.0" encoding="utf-8"?>
<Types xmlns="http://schemas.openxmlformats.org/package/2006/content-types">
  <Default Extension="emf" ContentType="image/x-emf"/>
  <Default Extension="jpeg" ContentType="image/jpeg"/>
  <Default Extension="mkv" ContentType="video/unknown"/>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6"/>
  </p:notesMasterIdLst>
  <p:sldIdLst>
    <p:sldId id="256" r:id="rId2"/>
    <p:sldId id="267" r:id="rId3"/>
    <p:sldId id="277" r:id="rId4"/>
    <p:sldId id="257" r:id="rId5"/>
    <p:sldId id="285" r:id="rId6"/>
    <p:sldId id="293" r:id="rId7"/>
    <p:sldId id="311" r:id="rId8"/>
    <p:sldId id="307" r:id="rId9"/>
    <p:sldId id="315" r:id="rId10"/>
    <p:sldId id="304" r:id="rId11"/>
    <p:sldId id="314" r:id="rId12"/>
    <p:sldId id="308" r:id="rId13"/>
    <p:sldId id="316" r:id="rId14"/>
    <p:sldId id="309" r:id="rId15"/>
    <p:sldId id="313" r:id="rId16"/>
    <p:sldId id="312" r:id="rId17"/>
    <p:sldId id="289" r:id="rId18"/>
    <p:sldId id="286" r:id="rId19"/>
    <p:sldId id="291" r:id="rId20"/>
    <p:sldId id="281" r:id="rId21"/>
    <p:sldId id="292" r:id="rId22"/>
    <p:sldId id="284" r:id="rId23"/>
    <p:sldId id="279" r:id="rId24"/>
    <p:sldId id="280" r:id="rId25"/>
  </p:sldIdLst>
  <p:sldSz cx="9144000" cy="6858000" type="screen4x3"/>
  <p:notesSz cx="9144000" cy="6858000"/>
  <p:defaultTextStyle>
    <a:defPPr>
      <a:defRPr kern="0"/>
    </a:def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4" autoAdjust="0"/>
    <p:restoredTop sz="94660"/>
  </p:normalViewPr>
  <p:slideViewPr>
    <p:cSldViewPr>
      <p:cViewPr varScale="1">
        <p:scale>
          <a:sx n="39" d="100"/>
          <a:sy n="39" d="100"/>
        </p:scale>
        <p:origin x="2012" y="260"/>
      </p:cViewPr>
      <p:guideLst>
        <p:guide orient="horz" pos="2880"/>
        <p:guide pos="216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9.png>
</file>

<file path=ppt/media/image2.png>
</file>

<file path=ppt/media/image3.png>
</file>

<file path=ppt/media/image5.png>
</file>

<file path=ppt/media/image6.png>
</file>

<file path=ppt/media/image7.png>
</file>

<file path=ppt/media/image8.png>
</file>

<file path=ppt/media/image9.png>
</file>

<file path=ppt/media/media1.mkv>
</file>

<file path=ppt/media/media2.mkv>
</file>

<file path=ppt/media/media3.mkv>
</file>

<file path=ppt/media/media4.mkv>
</file>

<file path=ppt/media/media5.mk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3962400" cy="3444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5180013" y="0"/>
            <a:ext cx="3962400" cy="344488"/>
          </a:xfrm>
          <a:prstGeom prst="rect">
            <a:avLst/>
          </a:prstGeom>
        </p:spPr>
        <p:txBody>
          <a:bodyPr vert="horz" lIns="91440" tIns="45720" rIns="91440" bIns="45720" rtlCol="0"/>
          <a:lstStyle>
            <a:lvl1pPr algn="r">
              <a:defRPr sz="1200"/>
            </a:lvl1pPr>
          </a:lstStyle>
          <a:p>
            <a:fld id="{EE141FF6-A1E3-4B4E-A991-83514031C1FB}" type="datetimeFigureOut">
              <a:rPr lang="de-DE" smtClean="0"/>
              <a:t>16.01.2025</a:t>
            </a:fld>
            <a:endParaRPr lang="de-DE"/>
          </a:p>
        </p:txBody>
      </p:sp>
      <p:sp>
        <p:nvSpPr>
          <p:cNvPr id="4" name="Folienbildplatzhalter 3"/>
          <p:cNvSpPr>
            <a:spLocks noGrp="1" noRot="1" noChangeAspect="1"/>
          </p:cNvSpPr>
          <p:nvPr>
            <p:ph type="sldImg" idx="2"/>
          </p:nvPr>
        </p:nvSpPr>
        <p:spPr>
          <a:xfrm>
            <a:off x="3028950" y="857250"/>
            <a:ext cx="3086100" cy="2314575"/>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914400" y="3300413"/>
            <a:ext cx="7315200" cy="2700337"/>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6513513"/>
            <a:ext cx="3962400" cy="3444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5180013" y="6513513"/>
            <a:ext cx="3962400" cy="344487"/>
          </a:xfrm>
          <a:prstGeom prst="rect">
            <a:avLst/>
          </a:prstGeom>
        </p:spPr>
        <p:txBody>
          <a:bodyPr vert="horz" lIns="91440" tIns="45720" rIns="91440" bIns="45720" rtlCol="0" anchor="b"/>
          <a:lstStyle>
            <a:lvl1pPr algn="r">
              <a:defRPr sz="1200"/>
            </a:lvl1pPr>
          </a:lstStyle>
          <a:p>
            <a:fld id="{8CBB13F5-B042-459E-AA67-7CC2B87FE6D0}" type="slidenum">
              <a:rPr lang="de-DE" smtClean="0"/>
              <a:t>‹Nr.›</a:t>
            </a:fld>
            <a:endParaRPr lang="de-DE"/>
          </a:p>
        </p:txBody>
      </p:sp>
    </p:spTree>
    <p:extLst>
      <p:ext uri="{BB962C8B-B14F-4D97-AF65-F5344CB8AC3E}">
        <p14:creationId xmlns:p14="http://schemas.microsoft.com/office/powerpoint/2010/main" val="13687174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8CBB13F5-B042-459E-AA67-7CC2B87FE6D0}" type="slidenum">
              <a:rPr lang="de-DE" smtClean="0"/>
              <a:t>12</a:t>
            </a:fld>
            <a:endParaRPr lang="de-DE"/>
          </a:p>
        </p:txBody>
      </p:sp>
    </p:spTree>
    <p:extLst>
      <p:ext uri="{BB962C8B-B14F-4D97-AF65-F5344CB8AC3E}">
        <p14:creationId xmlns:p14="http://schemas.microsoft.com/office/powerpoint/2010/main" val="24826415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8CBB13F5-B042-459E-AA67-7CC2B87FE6D0}" type="slidenum">
              <a:rPr lang="de-DE" smtClean="0"/>
              <a:t>14</a:t>
            </a:fld>
            <a:endParaRPr lang="de-DE"/>
          </a:p>
        </p:txBody>
      </p:sp>
    </p:spTree>
    <p:extLst>
      <p:ext uri="{BB962C8B-B14F-4D97-AF65-F5344CB8AC3E}">
        <p14:creationId xmlns:p14="http://schemas.microsoft.com/office/powerpoint/2010/main" val="34047684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elfolie">
    <p:spTree>
      <p:nvGrpSpPr>
        <p:cNvPr id="1" name=""/>
        <p:cNvGrpSpPr/>
        <p:nvPr/>
      </p:nvGrpSpPr>
      <p:grpSpPr>
        <a:xfrm>
          <a:off x="0" y="0"/>
          <a:ext cx="0" cy="0"/>
          <a:chOff x="0" y="0"/>
          <a:chExt cx="0" cy="0"/>
        </a:xfrm>
      </p:grpSpPr>
      <p:sp>
        <p:nvSpPr>
          <p:cNvPr id="2" name="Holder 2"/>
          <p:cNvSpPr>
            <a:spLocks noGrp="1"/>
          </p:cNvSpPr>
          <p:nvPr>
            <p:ph type="ctrTitle"/>
          </p:nvPr>
        </p:nvSpPr>
        <p:spPr>
          <a:xfrm>
            <a:off x="685800" y="2125980"/>
            <a:ext cx="7772400" cy="1440180"/>
          </a:xfrm>
          <a:prstGeom prst="rect">
            <a:avLst/>
          </a:prstGeom>
        </p:spPr>
        <p:txBody>
          <a:bodyPr wrap="square" lIns="0" tIns="0" rIns="0" bIns="0">
            <a:spAutoFit/>
          </a:bodyPr>
          <a:lstStyle>
            <a:lvl1pPr>
              <a:defRPr sz="2800" b="0" i="0">
                <a:solidFill>
                  <a:srgbClr val="777777"/>
                </a:solidFill>
                <a:latin typeface="Arial"/>
                <a:cs typeface="Arial"/>
              </a:defRPr>
            </a:lvl1pPr>
          </a:lstStyle>
          <a:p>
            <a:r>
              <a:rPr lang="de-DE"/>
              <a:t>Mastertitelformat bearbeiten</a:t>
            </a:r>
            <a:endParaRPr/>
          </a:p>
        </p:txBody>
      </p:sp>
      <p:sp>
        <p:nvSpPr>
          <p:cNvPr id="3" name="Holder 3"/>
          <p:cNvSpPr>
            <a:spLocks noGrp="1"/>
          </p:cNvSpPr>
          <p:nvPr>
            <p:ph type="subTitle" idx="4"/>
          </p:nvPr>
        </p:nvSpPr>
        <p:spPr>
          <a:xfrm>
            <a:off x="1371600" y="3840480"/>
            <a:ext cx="6400800" cy="1714500"/>
          </a:xfrm>
          <a:prstGeom prst="rect">
            <a:avLst/>
          </a:prstGeom>
        </p:spPr>
        <p:txBody>
          <a:bodyPr wrap="square" lIns="0" tIns="0" rIns="0" bIns="0">
            <a:spAutoFit/>
          </a:bodyPr>
          <a:lstStyle>
            <a:lvl1pPr>
              <a:defRPr b="0" i="0">
                <a:solidFill>
                  <a:schemeClr val="tx1"/>
                </a:solidFill>
              </a:defRPr>
            </a:lvl1pPr>
          </a:lstStyle>
          <a:p>
            <a:r>
              <a:rPr lang="de-DE"/>
              <a:t>Master-Untertitelformat bearbeiten</a:t>
            </a:r>
            <a:endParaRPr/>
          </a:p>
        </p:txBody>
      </p:sp>
      <p:sp>
        <p:nvSpPr>
          <p:cNvPr id="4" name="Holder 4"/>
          <p:cNvSpPr>
            <a:spLocks noGrp="1"/>
          </p:cNvSpPr>
          <p:nvPr>
            <p:ph type="ftr" sz="quarter" idx="5"/>
          </p:nvPr>
        </p:nvSpPr>
        <p:spPr/>
        <p:txBody>
          <a:bodyPr lIns="0" tIns="0" rIns="0" bIns="0"/>
          <a:lstStyle>
            <a:lvl1pPr>
              <a:defRPr sz="1200" b="0" i="0">
                <a:solidFill>
                  <a:srgbClr val="808080"/>
                </a:solidFill>
                <a:latin typeface="Arial"/>
                <a:cs typeface="Arial"/>
              </a:defRPr>
            </a:lvl1pPr>
          </a:lstStyle>
          <a:p>
            <a:pPr marL="12700">
              <a:lnSpc>
                <a:spcPts val="1425"/>
              </a:lnSpc>
            </a:pPr>
            <a:r>
              <a:rPr dirty="0"/>
              <a:t>Prof.</a:t>
            </a:r>
            <a:r>
              <a:rPr spc="-35" dirty="0"/>
              <a:t> </a:t>
            </a:r>
            <a:r>
              <a:rPr dirty="0"/>
              <a:t>Dr.</a:t>
            </a:r>
            <a:r>
              <a:rPr spc="-25" dirty="0"/>
              <a:t> </a:t>
            </a:r>
            <a:r>
              <a:rPr dirty="0"/>
              <a:t>Ralf</a:t>
            </a:r>
            <a:r>
              <a:rPr spc="-35" dirty="0"/>
              <a:t> </a:t>
            </a:r>
            <a:r>
              <a:rPr spc="-10" dirty="0"/>
              <a:t>Peters</a:t>
            </a: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1/16/2025</a:t>
            </a:fld>
            <a:endParaRPr lang="en-US"/>
          </a:p>
        </p:txBody>
      </p:sp>
      <p:sp>
        <p:nvSpPr>
          <p:cNvPr id="6" name="Holder 6"/>
          <p:cNvSpPr>
            <a:spLocks noGrp="1"/>
          </p:cNvSpPr>
          <p:nvPr>
            <p:ph type="sldNum" sz="quarter" idx="7"/>
          </p:nvPr>
        </p:nvSpPr>
        <p:spPr/>
        <p:txBody>
          <a:bodyPr lIns="0" tIns="0" rIns="0" bIns="0"/>
          <a:lstStyle>
            <a:lvl1pPr>
              <a:defRPr sz="1200" b="0" i="0">
                <a:solidFill>
                  <a:srgbClr val="777777"/>
                </a:solidFill>
                <a:latin typeface="Arial"/>
                <a:cs typeface="Arial"/>
              </a:defRPr>
            </a:lvl1pPr>
          </a:lstStyle>
          <a:p>
            <a:pPr marL="55244">
              <a:lnSpc>
                <a:spcPts val="1425"/>
              </a:lnSpc>
            </a:pPr>
            <a:r>
              <a:rPr dirty="0"/>
              <a:t>Folie</a:t>
            </a:r>
            <a:r>
              <a:rPr spc="-15" dirty="0"/>
              <a:t> </a:t>
            </a:r>
            <a:fld id="{81D60167-4931-47E6-BA6A-407CBD079E47}" type="slidenum">
              <a:rPr spc="-50" dirty="0"/>
              <a:t>‹Nr.›</a:t>
            </a:fld>
            <a:endParaRPr spc="-5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800" b="0" i="0">
                <a:solidFill>
                  <a:srgbClr val="777777"/>
                </a:solidFill>
                <a:latin typeface="Arial"/>
                <a:cs typeface="Arial"/>
              </a:defRPr>
            </a:lvl1pPr>
          </a:lstStyle>
          <a:p>
            <a:r>
              <a:rPr lang="de-DE"/>
              <a:t>Mastertitelformat bearbeiten</a:t>
            </a:r>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pPr lvl="0"/>
            <a:r>
              <a:rPr lang="de-DE"/>
              <a:t>Mastertextformat bearbeiten</a:t>
            </a:r>
          </a:p>
        </p:txBody>
      </p:sp>
      <p:sp>
        <p:nvSpPr>
          <p:cNvPr id="4" name="Holder 4"/>
          <p:cNvSpPr>
            <a:spLocks noGrp="1"/>
          </p:cNvSpPr>
          <p:nvPr>
            <p:ph type="ftr" sz="quarter" idx="5"/>
          </p:nvPr>
        </p:nvSpPr>
        <p:spPr/>
        <p:txBody>
          <a:bodyPr lIns="0" tIns="0" rIns="0" bIns="0"/>
          <a:lstStyle>
            <a:lvl1pPr>
              <a:defRPr sz="1200" b="0" i="0">
                <a:solidFill>
                  <a:srgbClr val="808080"/>
                </a:solidFill>
                <a:latin typeface="Arial"/>
                <a:cs typeface="Arial"/>
              </a:defRPr>
            </a:lvl1pPr>
          </a:lstStyle>
          <a:p>
            <a:pPr marL="12700">
              <a:lnSpc>
                <a:spcPts val="1425"/>
              </a:lnSpc>
            </a:pPr>
            <a:r>
              <a:rPr dirty="0"/>
              <a:t>Prof.</a:t>
            </a:r>
            <a:r>
              <a:rPr spc="-35" dirty="0"/>
              <a:t> </a:t>
            </a:r>
            <a:r>
              <a:rPr dirty="0"/>
              <a:t>Dr.</a:t>
            </a:r>
            <a:r>
              <a:rPr spc="-25" dirty="0"/>
              <a:t> </a:t>
            </a:r>
            <a:r>
              <a:rPr dirty="0"/>
              <a:t>Ralf</a:t>
            </a:r>
            <a:r>
              <a:rPr spc="-35" dirty="0"/>
              <a:t> </a:t>
            </a:r>
            <a:r>
              <a:rPr spc="-10" dirty="0"/>
              <a:t>Peters</a:t>
            </a: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1/16/2025</a:t>
            </a:fld>
            <a:endParaRPr lang="en-US"/>
          </a:p>
        </p:txBody>
      </p:sp>
      <p:sp>
        <p:nvSpPr>
          <p:cNvPr id="6" name="Holder 6"/>
          <p:cNvSpPr>
            <a:spLocks noGrp="1"/>
          </p:cNvSpPr>
          <p:nvPr>
            <p:ph type="sldNum" sz="quarter" idx="7"/>
          </p:nvPr>
        </p:nvSpPr>
        <p:spPr/>
        <p:txBody>
          <a:bodyPr lIns="0" tIns="0" rIns="0" bIns="0"/>
          <a:lstStyle>
            <a:lvl1pPr>
              <a:defRPr sz="1200" b="0" i="0">
                <a:solidFill>
                  <a:srgbClr val="777777"/>
                </a:solidFill>
                <a:latin typeface="Arial"/>
                <a:cs typeface="Arial"/>
              </a:defRPr>
            </a:lvl1pPr>
          </a:lstStyle>
          <a:p>
            <a:pPr marL="55244">
              <a:lnSpc>
                <a:spcPts val="1425"/>
              </a:lnSpc>
            </a:pPr>
            <a:r>
              <a:rPr dirty="0"/>
              <a:t>Folie</a:t>
            </a:r>
            <a:r>
              <a:rPr spc="-15" dirty="0"/>
              <a:t> </a:t>
            </a:r>
            <a:fld id="{81D60167-4931-47E6-BA6A-407CBD079E47}" type="slidenum">
              <a:rPr spc="-50" dirty="0"/>
              <a:t>‹Nr.›</a:t>
            </a:fld>
            <a:endParaRPr spc="-5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obj" preserve="1">
  <p:cSld name="Zwei Inhalte">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901700"/>
            <a:ext cx="9144000" cy="25400"/>
          </a:xfrm>
          <a:custGeom>
            <a:avLst/>
            <a:gdLst/>
            <a:ahLst/>
            <a:cxnLst/>
            <a:rect l="l" t="t" r="r" b="b"/>
            <a:pathLst>
              <a:path w="9144000" h="25400">
                <a:moveTo>
                  <a:pt x="0" y="25400"/>
                </a:moveTo>
                <a:lnTo>
                  <a:pt x="9144000" y="25400"/>
                </a:lnTo>
                <a:lnTo>
                  <a:pt x="9144000" y="0"/>
                </a:lnTo>
                <a:lnTo>
                  <a:pt x="0" y="0"/>
                </a:lnTo>
                <a:lnTo>
                  <a:pt x="0" y="25400"/>
                </a:lnTo>
                <a:close/>
              </a:path>
            </a:pathLst>
          </a:custGeom>
          <a:solidFill>
            <a:srgbClr val="000000"/>
          </a:solidFill>
        </p:spPr>
        <p:txBody>
          <a:bodyPr wrap="square" lIns="0" tIns="0" rIns="0" bIns="0" rtlCol="0"/>
          <a:lstStyle/>
          <a:p>
            <a:endParaRPr/>
          </a:p>
        </p:txBody>
      </p:sp>
      <p:sp>
        <p:nvSpPr>
          <p:cNvPr id="17" name="bg object 17"/>
          <p:cNvSpPr/>
          <p:nvPr/>
        </p:nvSpPr>
        <p:spPr>
          <a:xfrm>
            <a:off x="0" y="6400800"/>
            <a:ext cx="9144000" cy="0"/>
          </a:xfrm>
          <a:custGeom>
            <a:avLst/>
            <a:gdLst/>
            <a:ahLst/>
            <a:cxnLst/>
            <a:rect l="l" t="t" r="r" b="b"/>
            <a:pathLst>
              <a:path w="9144000">
                <a:moveTo>
                  <a:pt x="0" y="0"/>
                </a:moveTo>
                <a:lnTo>
                  <a:pt x="9144000" y="0"/>
                </a:lnTo>
              </a:path>
            </a:pathLst>
          </a:custGeom>
          <a:ln w="25400">
            <a:solidFill>
              <a:srgbClr val="000000"/>
            </a:solidFill>
          </a:ln>
        </p:spPr>
        <p:txBody>
          <a:bodyPr wrap="square" lIns="0" tIns="0" rIns="0" bIns="0" rtlCol="0"/>
          <a:lstStyle/>
          <a:p>
            <a:endParaRPr/>
          </a:p>
        </p:txBody>
      </p:sp>
      <p:sp>
        <p:nvSpPr>
          <p:cNvPr id="18" name="bg object 18"/>
          <p:cNvSpPr/>
          <p:nvPr/>
        </p:nvSpPr>
        <p:spPr>
          <a:xfrm>
            <a:off x="0" y="6400799"/>
            <a:ext cx="9144000" cy="457200"/>
          </a:xfrm>
          <a:custGeom>
            <a:avLst/>
            <a:gdLst/>
            <a:ahLst/>
            <a:cxnLst/>
            <a:rect l="l" t="t" r="r" b="b"/>
            <a:pathLst>
              <a:path w="9144000" h="457200">
                <a:moveTo>
                  <a:pt x="9144000" y="0"/>
                </a:moveTo>
                <a:lnTo>
                  <a:pt x="6477000" y="0"/>
                </a:lnTo>
                <a:lnTo>
                  <a:pt x="0" y="0"/>
                </a:lnTo>
                <a:lnTo>
                  <a:pt x="0" y="457200"/>
                </a:lnTo>
                <a:lnTo>
                  <a:pt x="6477000" y="457200"/>
                </a:lnTo>
                <a:lnTo>
                  <a:pt x="9144000" y="457200"/>
                </a:lnTo>
                <a:lnTo>
                  <a:pt x="9144000" y="0"/>
                </a:lnTo>
                <a:close/>
              </a:path>
            </a:pathLst>
          </a:custGeom>
          <a:solidFill>
            <a:srgbClr val="F1F1F1"/>
          </a:solidFill>
        </p:spPr>
        <p:txBody>
          <a:bodyPr wrap="square" lIns="0" tIns="0" rIns="0" bIns="0" rtlCol="0"/>
          <a:lstStyle/>
          <a:p>
            <a:endParaRPr/>
          </a:p>
        </p:txBody>
      </p:sp>
      <p:sp>
        <p:nvSpPr>
          <p:cNvPr id="19" name="bg object 19"/>
          <p:cNvSpPr/>
          <p:nvPr/>
        </p:nvSpPr>
        <p:spPr>
          <a:xfrm>
            <a:off x="0" y="0"/>
            <a:ext cx="9144000" cy="914400"/>
          </a:xfrm>
          <a:custGeom>
            <a:avLst/>
            <a:gdLst/>
            <a:ahLst/>
            <a:cxnLst/>
            <a:rect l="l" t="t" r="r" b="b"/>
            <a:pathLst>
              <a:path w="9144000" h="914400">
                <a:moveTo>
                  <a:pt x="9144000" y="0"/>
                </a:moveTo>
                <a:lnTo>
                  <a:pt x="0" y="0"/>
                </a:lnTo>
                <a:lnTo>
                  <a:pt x="0" y="914400"/>
                </a:lnTo>
                <a:lnTo>
                  <a:pt x="9144000" y="914400"/>
                </a:lnTo>
                <a:lnTo>
                  <a:pt x="9144000" y="0"/>
                </a:lnTo>
                <a:close/>
              </a:path>
            </a:pathLst>
          </a:custGeom>
          <a:solidFill>
            <a:srgbClr val="F1F1F1"/>
          </a:solidFill>
        </p:spPr>
        <p:txBody>
          <a:bodyPr wrap="square" lIns="0" tIns="0" rIns="0" bIns="0" rtlCol="0"/>
          <a:lstStyle/>
          <a:p>
            <a:endParaRPr/>
          </a:p>
        </p:txBody>
      </p:sp>
      <p:sp>
        <p:nvSpPr>
          <p:cNvPr id="2" name="Holder 2"/>
          <p:cNvSpPr>
            <a:spLocks noGrp="1"/>
          </p:cNvSpPr>
          <p:nvPr>
            <p:ph type="title"/>
          </p:nvPr>
        </p:nvSpPr>
        <p:spPr/>
        <p:txBody>
          <a:bodyPr lIns="0" tIns="0" rIns="0" bIns="0"/>
          <a:lstStyle>
            <a:lvl1pPr>
              <a:defRPr sz="2800" b="0" i="0">
                <a:solidFill>
                  <a:srgbClr val="777777"/>
                </a:solidFill>
                <a:latin typeface="Arial"/>
                <a:cs typeface="Arial"/>
              </a:defRPr>
            </a:lvl1pPr>
          </a:lstStyle>
          <a:p>
            <a:r>
              <a:rPr lang="de-DE"/>
              <a:t>Mastertitelformat bearbeiten</a:t>
            </a:r>
            <a:endParaRPr/>
          </a:p>
        </p:txBody>
      </p:sp>
      <p:sp>
        <p:nvSpPr>
          <p:cNvPr id="3" name="Holder 3"/>
          <p:cNvSpPr>
            <a:spLocks noGrp="1"/>
          </p:cNvSpPr>
          <p:nvPr>
            <p:ph sz="half" idx="2"/>
          </p:nvPr>
        </p:nvSpPr>
        <p:spPr>
          <a:xfrm>
            <a:off x="457200" y="1577340"/>
            <a:ext cx="3977640" cy="4526280"/>
          </a:xfrm>
          <a:prstGeom prst="rect">
            <a:avLst/>
          </a:prstGeom>
        </p:spPr>
        <p:txBody>
          <a:bodyPr wrap="square" lIns="0" tIns="0" rIns="0" bIns="0">
            <a:spAutoFit/>
          </a:bodyPr>
          <a:lstStyle>
            <a:lvl1pPr>
              <a:defRPr/>
            </a:lvl1pPr>
          </a:lstStyle>
          <a:p>
            <a:pPr lvl="0"/>
            <a:r>
              <a:rPr lang="de-DE"/>
              <a:t>Mastertextformat bearbeiten</a:t>
            </a:r>
          </a:p>
        </p:txBody>
      </p:sp>
      <p:sp>
        <p:nvSpPr>
          <p:cNvPr id="4" name="Holder 4"/>
          <p:cNvSpPr>
            <a:spLocks noGrp="1"/>
          </p:cNvSpPr>
          <p:nvPr>
            <p:ph sz="half" idx="3"/>
          </p:nvPr>
        </p:nvSpPr>
        <p:spPr>
          <a:xfrm>
            <a:off x="4709160" y="1577340"/>
            <a:ext cx="3977640" cy="4526280"/>
          </a:xfrm>
          <a:prstGeom prst="rect">
            <a:avLst/>
          </a:prstGeom>
        </p:spPr>
        <p:txBody>
          <a:bodyPr wrap="square" lIns="0" tIns="0" rIns="0" bIns="0">
            <a:spAutoFit/>
          </a:bodyPr>
          <a:lstStyle>
            <a:lvl1pPr>
              <a:defRPr/>
            </a:lvl1pPr>
          </a:lstStyle>
          <a:p>
            <a:pPr lvl="0"/>
            <a:r>
              <a:rPr lang="de-DE"/>
              <a:t>Mastertextformat bearbeiten</a:t>
            </a:r>
          </a:p>
        </p:txBody>
      </p:sp>
      <p:sp>
        <p:nvSpPr>
          <p:cNvPr id="5" name="Holder 5"/>
          <p:cNvSpPr>
            <a:spLocks noGrp="1"/>
          </p:cNvSpPr>
          <p:nvPr>
            <p:ph type="ftr" sz="quarter" idx="5"/>
          </p:nvPr>
        </p:nvSpPr>
        <p:spPr/>
        <p:txBody>
          <a:bodyPr lIns="0" tIns="0" rIns="0" bIns="0"/>
          <a:lstStyle>
            <a:lvl1pPr>
              <a:defRPr sz="1200" b="0" i="0">
                <a:solidFill>
                  <a:srgbClr val="808080"/>
                </a:solidFill>
                <a:latin typeface="Arial"/>
                <a:cs typeface="Arial"/>
              </a:defRPr>
            </a:lvl1pPr>
          </a:lstStyle>
          <a:p>
            <a:pPr marL="12700">
              <a:lnSpc>
                <a:spcPts val="1425"/>
              </a:lnSpc>
            </a:pPr>
            <a:r>
              <a:rPr dirty="0"/>
              <a:t>Prof.</a:t>
            </a:r>
            <a:r>
              <a:rPr spc="-35" dirty="0"/>
              <a:t> </a:t>
            </a:r>
            <a:r>
              <a:rPr dirty="0"/>
              <a:t>Dr.</a:t>
            </a:r>
            <a:r>
              <a:rPr spc="-25" dirty="0"/>
              <a:t> </a:t>
            </a:r>
            <a:r>
              <a:rPr dirty="0"/>
              <a:t>Ralf</a:t>
            </a:r>
            <a:r>
              <a:rPr spc="-35" dirty="0"/>
              <a:t> </a:t>
            </a:r>
            <a:r>
              <a:rPr spc="-10" dirty="0"/>
              <a:t>Peters</a:t>
            </a: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1/16/2025</a:t>
            </a:fld>
            <a:endParaRPr lang="en-US"/>
          </a:p>
        </p:txBody>
      </p:sp>
      <p:sp>
        <p:nvSpPr>
          <p:cNvPr id="7" name="Holder 7"/>
          <p:cNvSpPr>
            <a:spLocks noGrp="1"/>
          </p:cNvSpPr>
          <p:nvPr>
            <p:ph type="sldNum" sz="quarter" idx="7"/>
          </p:nvPr>
        </p:nvSpPr>
        <p:spPr/>
        <p:txBody>
          <a:bodyPr lIns="0" tIns="0" rIns="0" bIns="0"/>
          <a:lstStyle>
            <a:lvl1pPr>
              <a:defRPr sz="1200" b="0" i="0">
                <a:solidFill>
                  <a:srgbClr val="777777"/>
                </a:solidFill>
                <a:latin typeface="Arial"/>
                <a:cs typeface="Arial"/>
              </a:defRPr>
            </a:lvl1pPr>
          </a:lstStyle>
          <a:p>
            <a:pPr marL="55244">
              <a:lnSpc>
                <a:spcPts val="1425"/>
              </a:lnSpc>
            </a:pPr>
            <a:r>
              <a:rPr dirty="0"/>
              <a:t>Folie</a:t>
            </a:r>
            <a:r>
              <a:rPr spc="-15" dirty="0"/>
              <a:t> </a:t>
            </a:r>
            <a:fld id="{81D60167-4931-47E6-BA6A-407CBD079E47}" type="slidenum">
              <a:rPr spc="-50" dirty="0"/>
              <a:t>‹Nr.›</a:t>
            </a:fld>
            <a:endParaRPr spc="-50"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Nur Titel">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800" b="0" i="0">
                <a:solidFill>
                  <a:srgbClr val="777777"/>
                </a:solidFill>
                <a:latin typeface="Arial"/>
                <a:cs typeface="Arial"/>
              </a:defRPr>
            </a:lvl1pPr>
          </a:lstStyle>
          <a:p>
            <a:r>
              <a:rPr lang="de-DE"/>
              <a:t>Mastertitelformat bearbeiten</a:t>
            </a:r>
            <a:endParaRPr/>
          </a:p>
        </p:txBody>
      </p:sp>
      <p:sp>
        <p:nvSpPr>
          <p:cNvPr id="3" name="Holder 3"/>
          <p:cNvSpPr>
            <a:spLocks noGrp="1"/>
          </p:cNvSpPr>
          <p:nvPr>
            <p:ph type="ftr" sz="quarter" idx="5"/>
          </p:nvPr>
        </p:nvSpPr>
        <p:spPr/>
        <p:txBody>
          <a:bodyPr lIns="0" tIns="0" rIns="0" bIns="0"/>
          <a:lstStyle>
            <a:lvl1pPr>
              <a:defRPr sz="1200" b="0" i="0">
                <a:solidFill>
                  <a:srgbClr val="808080"/>
                </a:solidFill>
                <a:latin typeface="Arial"/>
                <a:cs typeface="Arial"/>
              </a:defRPr>
            </a:lvl1pPr>
          </a:lstStyle>
          <a:p>
            <a:pPr marL="12700">
              <a:lnSpc>
                <a:spcPts val="1425"/>
              </a:lnSpc>
            </a:pPr>
            <a:r>
              <a:rPr dirty="0"/>
              <a:t>Prof.</a:t>
            </a:r>
            <a:r>
              <a:rPr spc="-35" dirty="0"/>
              <a:t> </a:t>
            </a:r>
            <a:r>
              <a:rPr dirty="0"/>
              <a:t>Dr.</a:t>
            </a:r>
            <a:r>
              <a:rPr spc="-25" dirty="0"/>
              <a:t> </a:t>
            </a:r>
            <a:r>
              <a:rPr dirty="0"/>
              <a:t>Ralf</a:t>
            </a:r>
            <a:r>
              <a:rPr spc="-35" dirty="0"/>
              <a:t> </a:t>
            </a:r>
            <a:r>
              <a:rPr spc="-10" dirty="0"/>
              <a:t>Peters</a:t>
            </a: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1/16/2025</a:t>
            </a:fld>
            <a:endParaRPr lang="en-US"/>
          </a:p>
        </p:txBody>
      </p:sp>
      <p:sp>
        <p:nvSpPr>
          <p:cNvPr id="5" name="Holder 5"/>
          <p:cNvSpPr>
            <a:spLocks noGrp="1"/>
          </p:cNvSpPr>
          <p:nvPr>
            <p:ph type="sldNum" sz="quarter" idx="7"/>
          </p:nvPr>
        </p:nvSpPr>
        <p:spPr/>
        <p:txBody>
          <a:bodyPr lIns="0" tIns="0" rIns="0" bIns="0"/>
          <a:lstStyle>
            <a:lvl1pPr>
              <a:defRPr sz="1200" b="0" i="0">
                <a:solidFill>
                  <a:srgbClr val="777777"/>
                </a:solidFill>
                <a:latin typeface="Arial"/>
                <a:cs typeface="Arial"/>
              </a:defRPr>
            </a:lvl1pPr>
          </a:lstStyle>
          <a:p>
            <a:pPr marL="55244">
              <a:lnSpc>
                <a:spcPts val="1425"/>
              </a:lnSpc>
            </a:pPr>
            <a:r>
              <a:rPr dirty="0"/>
              <a:t>Folie</a:t>
            </a:r>
            <a:r>
              <a:rPr spc="-15" dirty="0"/>
              <a:t> </a:t>
            </a:r>
            <a:fld id="{81D60167-4931-47E6-BA6A-407CBD079E47}" type="slidenum">
              <a:rPr spc="-50" dirty="0"/>
              <a:t>‹Nr.›</a:t>
            </a:fld>
            <a:endParaRPr spc="-5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Leer">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defRPr sz="1200" b="0" i="0">
                <a:solidFill>
                  <a:srgbClr val="808080"/>
                </a:solidFill>
                <a:latin typeface="Arial"/>
                <a:cs typeface="Arial"/>
              </a:defRPr>
            </a:lvl1pPr>
          </a:lstStyle>
          <a:p>
            <a:pPr marL="12700">
              <a:lnSpc>
                <a:spcPts val="1425"/>
              </a:lnSpc>
            </a:pPr>
            <a:r>
              <a:rPr dirty="0"/>
              <a:t>Prof.</a:t>
            </a:r>
            <a:r>
              <a:rPr spc="-35" dirty="0"/>
              <a:t> </a:t>
            </a:r>
            <a:r>
              <a:rPr dirty="0"/>
              <a:t>Dr.</a:t>
            </a:r>
            <a:r>
              <a:rPr spc="-25" dirty="0"/>
              <a:t> </a:t>
            </a:r>
            <a:r>
              <a:rPr dirty="0"/>
              <a:t>Ralf</a:t>
            </a:r>
            <a:r>
              <a:rPr spc="-35" dirty="0"/>
              <a:t> </a:t>
            </a:r>
            <a:r>
              <a:rPr spc="-10" dirty="0"/>
              <a:t>Peters</a:t>
            </a: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1/16/2025</a:t>
            </a:fld>
            <a:endParaRPr lang="en-US"/>
          </a:p>
        </p:txBody>
      </p:sp>
      <p:sp>
        <p:nvSpPr>
          <p:cNvPr id="4" name="Holder 4"/>
          <p:cNvSpPr>
            <a:spLocks noGrp="1"/>
          </p:cNvSpPr>
          <p:nvPr>
            <p:ph type="sldNum" sz="quarter" idx="7"/>
          </p:nvPr>
        </p:nvSpPr>
        <p:spPr/>
        <p:txBody>
          <a:bodyPr lIns="0" tIns="0" rIns="0" bIns="0"/>
          <a:lstStyle>
            <a:lvl1pPr>
              <a:defRPr sz="1200" b="0" i="0">
                <a:solidFill>
                  <a:srgbClr val="777777"/>
                </a:solidFill>
                <a:latin typeface="Arial"/>
                <a:cs typeface="Arial"/>
              </a:defRPr>
            </a:lvl1pPr>
          </a:lstStyle>
          <a:p>
            <a:pPr marL="55244">
              <a:lnSpc>
                <a:spcPts val="1425"/>
              </a:lnSpc>
            </a:pPr>
            <a:r>
              <a:rPr dirty="0"/>
              <a:t>Folie</a:t>
            </a:r>
            <a:r>
              <a:rPr spc="-15" dirty="0"/>
              <a:t> </a:t>
            </a:r>
            <a:fld id="{81D60167-4931-47E6-BA6A-407CBD079E47}" type="slidenum">
              <a:rPr spc="-50" dirty="0"/>
              <a:t>‹Nr.›</a:t>
            </a:fld>
            <a:endParaRPr spc="-50"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901700"/>
            <a:ext cx="9144000" cy="25400"/>
          </a:xfrm>
          <a:custGeom>
            <a:avLst/>
            <a:gdLst/>
            <a:ahLst/>
            <a:cxnLst/>
            <a:rect l="l" t="t" r="r" b="b"/>
            <a:pathLst>
              <a:path w="9144000" h="25400">
                <a:moveTo>
                  <a:pt x="0" y="25400"/>
                </a:moveTo>
                <a:lnTo>
                  <a:pt x="9144000" y="25400"/>
                </a:lnTo>
                <a:lnTo>
                  <a:pt x="9144000" y="0"/>
                </a:lnTo>
                <a:lnTo>
                  <a:pt x="0" y="0"/>
                </a:lnTo>
                <a:lnTo>
                  <a:pt x="0" y="25400"/>
                </a:lnTo>
                <a:close/>
              </a:path>
            </a:pathLst>
          </a:custGeom>
          <a:solidFill>
            <a:srgbClr val="000000"/>
          </a:solidFill>
        </p:spPr>
        <p:txBody>
          <a:bodyPr wrap="square" lIns="0" tIns="0" rIns="0" bIns="0" rtlCol="0"/>
          <a:lstStyle/>
          <a:p>
            <a:endParaRPr/>
          </a:p>
        </p:txBody>
      </p:sp>
      <p:sp>
        <p:nvSpPr>
          <p:cNvPr id="17" name="bg object 17"/>
          <p:cNvSpPr/>
          <p:nvPr/>
        </p:nvSpPr>
        <p:spPr>
          <a:xfrm>
            <a:off x="0" y="6400800"/>
            <a:ext cx="9144000" cy="0"/>
          </a:xfrm>
          <a:custGeom>
            <a:avLst/>
            <a:gdLst/>
            <a:ahLst/>
            <a:cxnLst/>
            <a:rect l="l" t="t" r="r" b="b"/>
            <a:pathLst>
              <a:path w="9144000">
                <a:moveTo>
                  <a:pt x="0" y="0"/>
                </a:moveTo>
                <a:lnTo>
                  <a:pt x="9144000" y="0"/>
                </a:lnTo>
              </a:path>
            </a:pathLst>
          </a:custGeom>
          <a:ln w="25400">
            <a:solidFill>
              <a:srgbClr val="000000"/>
            </a:solidFill>
          </a:ln>
        </p:spPr>
        <p:txBody>
          <a:bodyPr wrap="square" lIns="0" tIns="0" rIns="0" bIns="0" rtlCol="0"/>
          <a:lstStyle/>
          <a:p>
            <a:endParaRPr/>
          </a:p>
        </p:txBody>
      </p:sp>
      <p:sp>
        <p:nvSpPr>
          <p:cNvPr id="2" name="Holder 2"/>
          <p:cNvSpPr>
            <a:spLocks noGrp="1"/>
          </p:cNvSpPr>
          <p:nvPr>
            <p:ph type="title"/>
          </p:nvPr>
        </p:nvSpPr>
        <p:spPr>
          <a:xfrm>
            <a:off x="527100" y="221691"/>
            <a:ext cx="8223884" cy="452120"/>
          </a:xfrm>
          <a:prstGeom prst="rect">
            <a:avLst/>
          </a:prstGeom>
        </p:spPr>
        <p:txBody>
          <a:bodyPr wrap="square" lIns="0" tIns="0" rIns="0" bIns="0">
            <a:spAutoFit/>
          </a:bodyPr>
          <a:lstStyle>
            <a:lvl1pPr>
              <a:defRPr sz="2800" b="0" i="0">
                <a:solidFill>
                  <a:srgbClr val="777777"/>
                </a:solidFill>
                <a:latin typeface="Arial"/>
                <a:cs typeface="Arial"/>
              </a:defRPr>
            </a:lvl1pPr>
          </a:lstStyle>
          <a:p>
            <a:endParaRPr/>
          </a:p>
        </p:txBody>
      </p:sp>
      <p:sp>
        <p:nvSpPr>
          <p:cNvPr id="3" name="Holder 3"/>
          <p:cNvSpPr>
            <a:spLocks noGrp="1"/>
          </p:cNvSpPr>
          <p:nvPr>
            <p:ph type="body" idx="1"/>
          </p:nvPr>
        </p:nvSpPr>
        <p:spPr>
          <a:xfrm>
            <a:off x="473760" y="1400047"/>
            <a:ext cx="8196580" cy="4268470"/>
          </a:xfrm>
          <a:prstGeom prst="rect">
            <a:avLst/>
          </a:prstGeom>
        </p:spPr>
        <p:txBody>
          <a:bodyPr wrap="square" lIns="0" tIns="0" rIns="0" bIns="0">
            <a:spAutoFit/>
          </a:bodyPr>
          <a:lstStyle>
            <a:lvl1pPr>
              <a:defRPr b="0" i="0">
                <a:solidFill>
                  <a:schemeClr val="tx1"/>
                </a:solidFill>
              </a:defRPr>
            </a:lvl1pPr>
          </a:lstStyle>
          <a:p>
            <a:endParaRPr/>
          </a:p>
        </p:txBody>
      </p:sp>
      <p:sp>
        <p:nvSpPr>
          <p:cNvPr id="4" name="Holder 4"/>
          <p:cNvSpPr>
            <a:spLocks noGrp="1"/>
          </p:cNvSpPr>
          <p:nvPr>
            <p:ph type="ftr" sz="quarter" idx="5"/>
          </p:nvPr>
        </p:nvSpPr>
        <p:spPr>
          <a:xfrm>
            <a:off x="78739" y="6445208"/>
            <a:ext cx="1383030" cy="196215"/>
          </a:xfrm>
          <a:prstGeom prst="rect">
            <a:avLst/>
          </a:prstGeom>
        </p:spPr>
        <p:txBody>
          <a:bodyPr wrap="square" lIns="0" tIns="0" rIns="0" bIns="0">
            <a:spAutoFit/>
          </a:bodyPr>
          <a:lstStyle>
            <a:lvl1pPr>
              <a:defRPr sz="1200" b="0" i="0">
                <a:solidFill>
                  <a:srgbClr val="808080"/>
                </a:solidFill>
                <a:latin typeface="Arial"/>
                <a:cs typeface="Arial"/>
              </a:defRPr>
            </a:lvl1pPr>
          </a:lstStyle>
          <a:p>
            <a:pPr marL="12700">
              <a:lnSpc>
                <a:spcPts val="1425"/>
              </a:lnSpc>
            </a:pPr>
            <a:r>
              <a:rPr dirty="0"/>
              <a:t>Prof.</a:t>
            </a:r>
            <a:r>
              <a:rPr spc="-35" dirty="0"/>
              <a:t> </a:t>
            </a:r>
            <a:r>
              <a:rPr dirty="0"/>
              <a:t>Dr.</a:t>
            </a:r>
            <a:r>
              <a:rPr spc="-25" dirty="0"/>
              <a:t> </a:t>
            </a:r>
            <a:r>
              <a:rPr dirty="0"/>
              <a:t>Ralf</a:t>
            </a:r>
            <a:r>
              <a:rPr spc="-35" dirty="0"/>
              <a:t> </a:t>
            </a:r>
            <a:r>
              <a:rPr spc="-10" dirty="0"/>
              <a:t>Peters</a:t>
            </a:r>
          </a:p>
        </p:txBody>
      </p:sp>
      <p:sp>
        <p:nvSpPr>
          <p:cNvPr id="5" name="Holder 5"/>
          <p:cNvSpPr>
            <a:spLocks noGrp="1"/>
          </p:cNvSpPr>
          <p:nvPr>
            <p:ph type="dt" sz="half" idx="6"/>
          </p:nvPr>
        </p:nvSpPr>
        <p:spPr>
          <a:xfrm>
            <a:off x="457200" y="6377940"/>
            <a:ext cx="210312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1/16/2025</a:t>
            </a:fld>
            <a:endParaRPr lang="en-US"/>
          </a:p>
        </p:txBody>
      </p:sp>
      <p:sp>
        <p:nvSpPr>
          <p:cNvPr id="6" name="Holder 6"/>
          <p:cNvSpPr>
            <a:spLocks noGrp="1"/>
          </p:cNvSpPr>
          <p:nvPr>
            <p:ph type="sldNum" sz="quarter" idx="7"/>
          </p:nvPr>
        </p:nvSpPr>
        <p:spPr>
          <a:xfrm>
            <a:off x="7526781" y="6445208"/>
            <a:ext cx="606425" cy="196215"/>
          </a:xfrm>
          <a:prstGeom prst="rect">
            <a:avLst/>
          </a:prstGeom>
        </p:spPr>
        <p:txBody>
          <a:bodyPr wrap="square" lIns="0" tIns="0" rIns="0" bIns="0">
            <a:spAutoFit/>
          </a:bodyPr>
          <a:lstStyle>
            <a:lvl1pPr>
              <a:defRPr sz="1200" b="0" i="0">
                <a:solidFill>
                  <a:srgbClr val="777777"/>
                </a:solidFill>
                <a:latin typeface="Arial"/>
                <a:cs typeface="Arial"/>
              </a:defRPr>
            </a:lvl1pPr>
          </a:lstStyle>
          <a:p>
            <a:pPr marL="55244">
              <a:lnSpc>
                <a:spcPts val="1425"/>
              </a:lnSpc>
            </a:pPr>
            <a:r>
              <a:rPr dirty="0"/>
              <a:t>Folie</a:t>
            </a:r>
            <a:r>
              <a:rPr spc="-15" dirty="0"/>
              <a:t> </a:t>
            </a:r>
            <a:fld id="{81D60167-4931-47E6-BA6A-407CBD079E47}" type="slidenum">
              <a:rPr spc="-50" dirty="0"/>
              <a:t>‹Nr.›</a:t>
            </a:fld>
            <a:endParaRPr spc="-50"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eaLnBrk="1" hangingPunct="1">
        <a:defRPr>
          <a:latin typeface="+mj-lt"/>
          <a:ea typeface="+mj-ea"/>
          <a:cs typeface="+mj-cs"/>
        </a:defRPr>
      </a:lvl1pPr>
    </p:titleStyle>
    <p:bodyStyle>
      <a:lvl1pPr marL="0" eaLnBrk="1" hangingPunct="1">
        <a:defRPr>
          <a:latin typeface="+mn-lt"/>
          <a:ea typeface="+mn-ea"/>
          <a:cs typeface="+mn-cs"/>
        </a:defRPr>
      </a:lvl1pPr>
      <a:lvl2pPr marL="457200" eaLnBrk="1" hangingPunct="1">
        <a:defRPr>
          <a:latin typeface="+mn-lt"/>
          <a:ea typeface="+mn-ea"/>
          <a:cs typeface="+mn-cs"/>
        </a:defRPr>
      </a:lvl2pPr>
      <a:lvl3pPr marL="914400" eaLnBrk="1" hangingPunct="1">
        <a:defRPr>
          <a:latin typeface="+mn-lt"/>
          <a:ea typeface="+mn-ea"/>
          <a:cs typeface="+mn-cs"/>
        </a:defRPr>
      </a:lvl3pPr>
      <a:lvl4pPr marL="1371600" eaLnBrk="1" hangingPunct="1">
        <a:defRPr>
          <a:latin typeface="+mn-lt"/>
          <a:ea typeface="+mn-ea"/>
          <a:cs typeface="+mn-cs"/>
        </a:defRPr>
      </a:lvl4pPr>
      <a:lvl5pPr marL="1828800" eaLnBrk="1" hangingPunct="1">
        <a:defRPr>
          <a:latin typeface="+mn-lt"/>
          <a:ea typeface="+mn-ea"/>
          <a:cs typeface="+mn-cs"/>
        </a:defRPr>
      </a:lvl5pPr>
      <a:lvl6pPr marL="2286000" eaLnBrk="1" hangingPunct="1">
        <a:defRPr>
          <a:latin typeface="+mn-lt"/>
          <a:ea typeface="+mn-ea"/>
          <a:cs typeface="+mn-cs"/>
        </a:defRPr>
      </a:lvl6pPr>
      <a:lvl7pPr marL="2743200" eaLnBrk="1" hangingPunct="1">
        <a:defRPr>
          <a:latin typeface="+mn-lt"/>
          <a:ea typeface="+mn-ea"/>
          <a:cs typeface="+mn-cs"/>
        </a:defRPr>
      </a:lvl7pPr>
      <a:lvl8pPr marL="3200400" eaLnBrk="1" hangingPunct="1">
        <a:defRPr>
          <a:latin typeface="+mn-lt"/>
          <a:ea typeface="+mn-ea"/>
          <a:cs typeface="+mn-cs"/>
        </a:defRPr>
      </a:lvl8pPr>
      <a:lvl9pPr marL="3657600" eaLnBrk="1" hangingPunct="1">
        <a:defRPr>
          <a:latin typeface="+mn-lt"/>
          <a:ea typeface="+mn-ea"/>
          <a:cs typeface="+mn-cs"/>
        </a:defRPr>
      </a:lvl9pPr>
    </p:bodyStyle>
    <p:otherStyle>
      <a:lvl1pPr marL="0" eaLnBrk="1" hangingPunct="1">
        <a:defRPr>
          <a:latin typeface="+mn-lt"/>
          <a:ea typeface="+mn-ea"/>
          <a:cs typeface="+mn-cs"/>
        </a:defRPr>
      </a:lvl1pPr>
      <a:lvl2pPr marL="457200" eaLnBrk="1" hangingPunct="1">
        <a:defRPr>
          <a:latin typeface="+mn-lt"/>
          <a:ea typeface="+mn-ea"/>
          <a:cs typeface="+mn-cs"/>
        </a:defRPr>
      </a:lvl2pPr>
      <a:lvl3pPr marL="914400" eaLnBrk="1" hangingPunct="1">
        <a:defRPr>
          <a:latin typeface="+mn-lt"/>
          <a:ea typeface="+mn-ea"/>
          <a:cs typeface="+mn-cs"/>
        </a:defRPr>
      </a:lvl3pPr>
      <a:lvl4pPr marL="1371600" eaLnBrk="1" hangingPunct="1">
        <a:defRPr>
          <a:latin typeface="+mn-lt"/>
          <a:ea typeface="+mn-ea"/>
          <a:cs typeface="+mn-cs"/>
        </a:defRPr>
      </a:lvl4pPr>
      <a:lvl5pPr marL="1828800" eaLnBrk="1" hangingPunct="1">
        <a:defRPr>
          <a:latin typeface="+mn-lt"/>
          <a:ea typeface="+mn-ea"/>
          <a:cs typeface="+mn-cs"/>
        </a:defRPr>
      </a:lvl5pPr>
      <a:lvl6pPr marL="2286000" eaLnBrk="1" hangingPunct="1">
        <a:defRPr>
          <a:latin typeface="+mn-lt"/>
          <a:ea typeface="+mn-ea"/>
          <a:cs typeface="+mn-cs"/>
        </a:defRPr>
      </a:lvl6pPr>
      <a:lvl7pPr marL="2743200" eaLnBrk="1" hangingPunct="1">
        <a:defRPr>
          <a:latin typeface="+mn-lt"/>
          <a:ea typeface="+mn-ea"/>
          <a:cs typeface="+mn-cs"/>
        </a:defRPr>
      </a:lvl7pPr>
      <a:lvl8pPr marL="3200400" eaLnBrk="1" hangingPunct="1">
        <a:defRPr>
          <a:latin typeface="+mn-lt"/>
          <a:ea typeface="+mn-ea"/>
          <a:cs typeface="+mn-cs"/>
        </a:defRPr>
      </a:lvl8pPr>
      <a:lvl9pPr marL="3657600" eaLnBrk="1" hangingPunct="1">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kv"/><Relationship Id="rId1" Type="http://schemas.microsoft.com/office/2007/relationships/media" Target="../media/media2.mkv"/><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5" Type="http://schemas.openxmlformats.org/officeDocument/2006/relationships/image" Target="cid:dc7972ee-466e-4ada-b363-dec6c29ca37f@DEUP281.PROD.OUTLOOK.COM" TargetMode="External"/><Relationship Id="rId4" Type="http://schemas.openxmlformats.org/officeDocument/2006/relationships/image" Target="../media/image12.jpe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kv"/><Relationship Id="rId1" Type="http://schemas.microsoft.com/office/2007/relationships/media" Target="../media/media3.mkv"/><Relationship Id="rId5" Type="http://schemas.openxmlformats.org/officeDocument/2006/relationships/image" Target="../media/image13.png"/><Relationship Id="rId4" Type="http://schemas.openxmlformats.org/officeDocument/2006/relationships/notesSlide" Target="../notesSlides/notesSlide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kv"/><Relationship Id="rId1" Type="http://schemas.microsoft.com/office/2007/relationships/media" Target="../media/media4.mkv"/><Relationship Id="rId5" Type="http://schemas.openxmlformats.org/officeDocument/2006/relationships/image" Target="../media/image14.png"/><Relationship Id="rId4" Type="http://schemas.openxmlformats.org/officeDocument/2006/relationships/notesSlide" Target="../notesSlides/notesSlide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5.mkv"/><Relationship Id="rId1" Type="http://schemas.microsoft.com/office/2007/relationships/media" Target="../media/media5.mkv"/><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kv"/><Relationship Id="rId1" Type="http://schemas.microsoft.com/office/2007/relationships/media" Target="../media/media1.mkv"/><Relationship Id="rId5" Type="http://schemas.openxmlformats.org/officeDocument/2006/relationships/image" Target="../media/image7.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919924"/>
            <a:ext cx="9144000" cy="0"/>
          </a:xfrm>
          <a:custGeom>
            <a:avLst/>
            <a:gdLst/>
            <a:ahLst/>
            <a:cxnLst/>
            <a:rect l="l" t="t" r="r" b="b"/>
            <a:pathLst>
              <a:path w="9144000">
                <a:moveTo>
                  <a:pt x="0" y="0"/>
                </a:moveTo>
                <a:lnTo>
                  <a:pt x="9144000" y="0"/>
                </a:lnTo>
              </a:path>
            </a:pathLst>
          </a:custGeom>
          <a:ln w="11049">
            <a:solidFill>
              <a:srgbClr val="000000"/>
            </a:solidFill>
          </a:ln>
        </p:spPr>
        <p:txBody>
          <a:bodyPr wrap="square" lIns="0" tIns="0" rIns="0" bIns="0" rtlCol="0"/>
          <a:lstStyle/>
          <a:p>
            <a:endParaRPr/>
          </a:p>
        </p:txBody>
      </p:sp>
      <p:grpSp>
        <p:nvGrpSpPr>
          <p:cNvPr id="3" name="object 3"/>
          <p:cNvGrpSpPr/>
          <p:nvPr/>
        </p:nvGrpSpPr>
        <p:grpSpPr>
          <a:xfrm>
            <a:off x="0" y="6388100"/>
            <a:ext cx="9144000" cy="469900"/>
            <a:chOff x="0" y="6388100"/>
            <a:chExt cx="9144000" cy="469900"/>
          </a:xfrm>
        </p:grpSpPr>
        <p:sp>
          <p:nvSpPr>
            <p:cNvPr id="4" name="object 4"/>
            <p:cNvSpPr/>
            <p:nvPr/>
          </p:nvSpPr>
          <p:spPr>
            <a:xfrm>
              <a:off x="0" y="6400800"/>
              <a:ext cx="9144000" cy="0"/>
            </a:xfrm>
            <a:custGeom>
              <a:avLst/>
              <a:gdLst/>
              <a:ahLst/>
              <a:cxnLst/>
              <a:rect l="l" t="t" r="r" b="b"/>
              <a:pathLst>
                <a:path w="9144000">
                  <a:moveTo>
                    <a:pt x="0" y="0"/>
                  </a:moveTo>
                  <a:lnTo>
                    <a:pt x="9144000" y="0"/>
                  </a:lnTo>
                </a:path>
              </a:pathLst>
            </a:custGeom>
            <a:ln w="25400">
              <a:solidFill>
                <a:srgbClr val="000000"/>
              </a:solidFill>
            </a:ln>
          </p:spPr>
          <p:txBody>
            <a:bodyPr wrap="square" lIns="0" tIns="0" rIns="0" bIns="0" rtlCol="0"/>
            <a:lstStyle/>
            <a:p>
              <a:endParaRPr/>
            </a:p>
          </p:txBody>
        </p:sp>
        <p:sp>
          <p:nvSpPr>
            <p:cNvPr id="5" name="object 5"/>
            <p:cNvSpPr/>
            <p:nvPr/>
          </p:nvSpPr>
          <p:spPr>
            <a:xfrm>
              <a:off x="0" y="6400799"/>
              <a:ext cx="9144000" cy="457200"/>
            </a:xfrm>
            <a:custGeom>
              <a:avLst/>
              <a:gdLst/>
              <a:ahLst/>
              <a:cxnLst/>
              <a:rect l="l" t="t" r="r" b="b"/>
              <a:pathLst>
                <a:path w="9144000" h="457200">
                  <a:moveTo>
                    <a:pt x="9144000" y="0"/>
                  </a:moveTo>
                  <a:lnTo>
                    <a:pt x="6477000" y="0"/>
                  </a:lnTo>
                  <a:lnTo>
                    <a:pt x="0" y="0"/>
                  </a:lnTo>
                  <a:lnTo>
                    <a:pt x="0" y="457200"/>
                  </a:lnTo>
                  <a:lnTo>
                    <a:pt x="6477000" y="457200"/>
                  </a:lnTo>
                  <a:lnTo>
                    <a:pt x="9144000" y="457200"/>
                  </a:lnTo>
                  <a:lnTo>
                    <a:pt x="9144000" y="0"/>
                  </a:lnTo>
                  <a:close/>
                </a:path>
              </a:pathLst>
            </a:custGeom>
            <a:solidFill>
              <a:srgbClr val="F1F1F1"/>
            </a:solidFill>
          </p:spPr>
          <p:txBody>
            <a:bodyPr wrap="square" lIns="0" tIns="0" rIns="0" bIns="0" rtlCol="0"/>
            <a:lstStyle/>
            <a:p>
              <a:endParaRPr/>
            </a:p>
          </p:txBody>
        </p:sp>
      </p:grpSp>
      <p:grpSp>
        <p:nvGrpSpPr>
          <p:cNvPr id="6" name="object 6"/>
          <p:cNvGrpSpPr/>
          <p:nvPr/>
        </p:nvGrpSpPr>
        <p:grpSpPr>
          <a:xfrm>
            <a:off x="0" y="0"/>
            <a:ext cx="9144000" cy="2658110"/>
            <a:chOff x="0" y="0"/>
            <a:chExt cx="9144000" cy="2658110"/>
          </a:xfrm>
        </p:grpSpPr>
        <p:sp>
          <p:nvSpPr>
            <p:cNvPr id="7" name="object 7"/>
            <p:cNvSpPr/>
            <p:nvPr/>
          </p:nvSpPr>
          <p:spPr>
            <a:xfrm>
              <a:off x="0" y="0"/>
              <a:ext cx="9144000" cy="914400"/>
            </a:xfrm>
            <a:custGeom>
              <a:avLst/>
              <a:gdLst/>
              <a:ahLst/>
              <a:cxnLst/>
              <a:rect l="l" t="t" r="r" b="b"/>
              <a:pathLst>
                <a:path w="9144000" h="914400">
                  <a:moveTo>
                    <a:pt x="9144000" y="0"/>
                  </a:moveTo>
                  <a:lnTo>
                    <a:pt x="0" y="0"/>
                  </a:lnTo>
                  <a:lnTo>
                    <a:pt x="0" y="914400"/>
                  </a:lnTo>
                  <a:lnTo>
                    <a:pt x="9144000" y="914400"/>
                  </a:lnTo>
                  <a:lnTo>
                    <a:pt x="9144000" y="0"/>
                  </a:lnTo>
                  <a:close/>
                </a:path>
              </a:pathLst>
            </a:custGeom>
            <a:solidFill>
              <a:srgbClr val="F1F1F1"/>
            </a:solidFill>
          </p:spPr>
          <p:txBody>
            <a:bodyPr wrap="square" lIns="0" tIns="0" rIns="0" bIns="0" rtlCol="0"/>
            <a:lstStyle/>
            <a:p>
              <a:endParaRPr/>
            </a:p>
          </p:txBody>
        </p:sp>
        <p:pic>
          <p:nvPicPr>
            <p:cNvPr id="8" name="object 8"/>
            <p:cNvPicPr/>
            <p:nvPr/>
          </p:nvPicPr>
          <p:blipFill>
            <a:blip r:embed="rId2" cstate="print"/>
            <a:stretch>
              <a:fillRect/>
            </a:stretch>
          </p:blipFill>
          <p:spPr>
            <a:xfrm>
              <a:off x="0" y="925449"/>
              <a:ext cx="9144000" cy="1732534"/>
            </a:xfrm>
            <a:prstGeom prst="rect">
              <a:avLst/>
            </a:prstGeom>
          </p:spPr>
        </p:pic>
      </p:grpSp>
      <p:sp>
        <p:nvSpPr>
          <p:cNvPr id="9" name="object 9"/>
          <p:cNvSpPr txBox="1">
            <a:spLocks noGrp="1"/>
          </p:cNvSpPr>
          <p:nvPr>
            <p:ph type="title"/>
          </p:nvPr>
        </p:nvSpPr>
        <p:spPr>
          <a:xfrm>
            <a:off x="990601" y="1355852"/>
            <a:ext cx="7239000" cy="854710"/>
          </a:xfrm>
          <a:prstGeom prst="rect">
            <a:avLst/>
          </a:prstGeom>
        </p:spPr>
        <p:txBody>
          <a:bodyPr vert="horz" wrap="square" lIns="0" tIns="12700" rIns="0" bIns="0" rtlCol="0">
            <a:spAutoFit/>
          </a:bodyPr>
          <a:lstStyle/>
          <a:p>
            <a:pPr marL="67310" algn="ctr">
              <a:lnSpc>
                <a:spcPct val="100000"/>
              </a:lnSpc>
              <a:spcBef>
                <a:spcPts val="100"/>
              </a:spcBef>
            </a:pPr>
            <a:r>
              <a:rPr sz="3600" b="1" spc="-10" dirty="0" err="1">
                <a:solidFill>
                  <a:srgbClr val="000000"/>
                </a:solidFill>
                <a:latin typeface="Arial"/>
                <a:cs typeface="Arial"/>
              </a:rPr>
              <a:t>Projektseminar</a:t>
            </a:r>
            <a:r>
              <a:rPr lang="de-DE" sz="3600" b="1" spc="-10" dirty="0">
                <a:solidFill>
                  <a:srgbClr val="000000"/>
                </a:solidFill>
                <a:latin typeface="Arial"/>
                <a:cs typeface="Arial"/>
              </a:rPr>
              <a:t> Browsergame </a:t>
            </a:r>
            <a:endParaRPr sz="3600" dirty="0">
              <a:latin typeface="Arial"/>
              <a:cs typeface="Arial"/>
            </a:endParaRPr>
          </a:p>
          <a:p>
            <a:pPr marL="12700" algn="ctr">
              <a:lnSpc>
                <a:spcPct val="100000"/>
              </a:lnSpc>
              <a:spcBef>
                <a:spcPts val="45"/>
              </a:spcBef>
            </a:pPr>
            <a:r>
              <a:rPr sz="1800" b="1" spc="-10" dirty="0">
                <a:solidFill>
                  <a:srgbClr val="000000"/>
                </a:solidFill>
                <a:latin typeface="Arial"/>
                <a:cs typeface="Arial"/>
              </a:rPr>
              <a:t>E-</a:t>
            </a:r>
            <a:r>
              <a:rPr sz="1800" b="1" dirty="0">
                <a:solidFill>
                  <a:srgbClr val="000000"/>
                </a:solidFill>
                <a:latin typeface="Arial"/>
                <a:cs typeface="Arial"/>
              </a:rPr>
              <a:t>Business</a:t>
            </a:r>
            <a:endParaRPr sz="1800" dirty="0">
              <a:latin typeface="Arial"/>
              <a:cs typeface="Arial"/>
            </a:endParaRPr>
          </a:p>
        </p:txBody>
      </p:sp>
      <p:sp>
        <p:nvSpPr>
          <p:cNvPr id="10" name="object 10"/>
          <p:cNvSpPr txBox="1"/>
          <p:nvPr/>
        </p:nvSpPr>
        <p:spPr>
          <a:xfrm>
            <a:off x="2023110" y="4415993"/>
            <a:ext cx="5257800" cy="391795"/>
          </a:xfrm>
          <a:prstGeom prst="rect">
            <a:avLst/>
          </a:prstGeom>
        </p:spPr>
        <p:txBody>
          <a:bodyPr vert="horz" wrap="square" lIns="0" tIns="12700" rIns="0" bIns="0" rtlCol="0">
            <a:spAutoFit/>
          </a:bodyPr>
          <a:lstStyle/>
          <a:p>
            <a:pPr marL="12700" algn="ctr">
              <a:lnSpc>
                <a:spcPct val="100000"/>
              </a:lnSpc>
              <a:spcBef>
                <a:spcPts val="100"/>
              </a:spcBef>
            </a:pPr>
            <a:r>
              <a:rPr lang="de-DE" sz="2400" b="1" dirty="0">
                <a:solidFill>
                  <a:srgbClr val="FF3300"/>
                </a:solidFill>
                <a:latin typeface="Arial"/>
                <a:cs typeface="Arial"/>
              </a:rPr>
              <a:t>Gruppe I Abschlusspräsentation </a:t>
            </a:r>
            <a:endParaRPr sz="2400" dirty="0">
              <a:latin typeface="Arial"/>
              <a:cs typeface="Arial"/>
            </a:endParaRPr>
          </a:p>
        </p:txBody>
      </p:sp>
      <p:sp>
        <p:nvSpPr>
          <p:cNvPr id="14" name="object 14"/>
          <p:cNvSpPr txBox="1">
            <a:spLocks noGrp="1"/>
          </p:cNvSpPr>
          <p:nvPr>
            <p:ph type="sldNum" sz="quarter" idx="7"/>
          </p:nvPr>
        </p:nvSpPr>
        <p:spPr>
          <a:prstGeom prst="rect">
            <a:avLst/>
          </a:prstGeom>
        </p:spPr>
        <p:txBody>
          <a:bodyPr vert="horz" wrap="square" lIns="0" tIns="0" rIns="0" bIns="0" rtlCol="0">
            <a:spAutoFit/>
          </a:bodyPr>
          <a:lstStyle/>
          <a:p>
            <a:pPr marL="55244">
              <a:lnSpc>
                <a:spcPts val="1425"/>
              </a:lnSpc>
            </a:pPr>
            <a:r>
              <a:rPr dirty="0"/>
              <a:t>Folie</a:t>
            </a:r>
            <a:r>
              <a:rPr spc="-15" dirty="0"/>
              <a:t> </a:t>
            </a:r>
            <a:fld id="{81D60167-4931-47E6-BA6A-407CBD079E47}" type="slidenum">
              <a:rPr spc="-50" dirty="0"/>
              <a:t>1</a:t>
            </a:fld>
            <a:endParaRPr spc="-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980895-143A-094E-A8AA-4CE4C16BB05A}"/>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A63B8AAD-287B-D58D-0EF9-B8F8640DB1AE}"/>
              </a:ext>
            </a:extLst>
          </p:cNvPr>
          <p:cNvSpPr/>
          <p:nvPr/>
        </p:nvSpPr>
        <p:spPr>
          <a:xfrm>
            <a:off x="0" y="0"/>
            <a:ext cx="9144000" cy="914400"/>
          </a:xfrm>
          <a:custGeom>
            <a:avLst/>
            <a:gdLst/>
            <a:ahLst/>
            <a:cxnLst/>
            <a:rect l="l" t="t" r="r" b="b"/>
            <a:pathLst>
              <a:path w="9144000" h="914400">
                <a:moveTo>
                  <a:pt x="9144000" y="0"/>
                </a:moveTo>
                <a:lnTo>
                  <a:pt x="0" y="0"/>
                </a:lnTo>
                <a:lnTo>
                  <a:pt x="0" y="914400"/>
                </a:lnTo>
                <a:lnTo>
                  <a:pt x="9144000" y="914400"/>
                </a:lnTo>
                <a:lnTo>
                  <a:pt x="9144000" y="0"/>
                </a:lnTo>
                <a:close/>
              </a:path>
            </a:pathLst>
          </a:custGeom>
          <a:solidFill>
            <a:srgbClr val="F1F1F1"/>
          </a:solidFill>
        </p:spPr>
        <p:txBody>
          <a:bodyPr wrap="square" lIns="0" tIns="0" rIns="0" bIns="0" rtlCol="0"/>
          <a:lstStyle/>
          <a:p>
            <a:endParaRPr/>
          </a:p>
        </p:txBody>
      </p:sp>
      <p:sp>
        <p:nvSpPr>
          <p:cNvPr id="3" name="object 3">
            <a:extLst>
              <a:ext uri="{FF2B5EF4-FFF2-40B4-BE49-F238E27FC236}">
                <a16:creationId xmlns:a16="http://schemas.microsoft.com/office/drawing/2014/main" id="{D8B71B99-7595-FE39-D83C-C95413F64FFD}"/>
              </a:ext>
            </a:extLst>
          </p:cNvPr>
          <p:cNvSpPr txBox="1">
            <a:spLocks noGrp="1"/>
          </p:cNvSpPr>
          <p:nvPr>
            <p:ph type="title"/>
          </p:nvPr>
        </p:nvSpPr>
        <p:spPr>
          <a:prstGeom prst="rect">
            <a:avLst/>
          </a:prstGeom>
        </p:spPr>
        <p:txBody>
          <a:bodyPr vert="horz" wrap="square" lIns="0" tIns="12065" rIns="0" bIns="0" rtlCol="0">
            <a:spAutoFit/>
          </a:bodyPr>
          <a:lstStyle/>
          <a:p>
            <a:pPr marL="12700">
              <a:lnSpc>
                <a:spcPct val="100000"/>
              </a:lnSpc>
              <a:spcBef>
                <a:spcPts val="95"/>
              </a:spcBef>
            </a:pPr>
            <a:r>
              <a:rPr lang="de-DE" spc="-10" dirty="0"/>
              <a:t>Entwicklungsschritte – Main/Pausen Menu</a:t>
            </a:r>
            <a:endParaRPr spc="-10" dirty="0"/>
          </a:p>
        </p:txBody>
      </p:sp>
      <p:sp>
        <p:nvSpPr>
          <p:cNvPr id="4" name="object 4">
            <a:extLst>
              <a:ext uri="{FF2B5EF4-FFF2-40B4-BE49-F238E27FC236}">
                <a16:creationId xmlns:a16="http://schemas.microsoft.com/office/drawing/2014/main" id="{335E1099-095E-D15F-09EC-C2A1B3A7BA33}"/>
              </a:ext>
            </a:extLst>
          </p:cNvPr>
          <p:cNvSpPr/>
          <p:nvPr/>
        </p:nvSpPr>
        <p:spPr>
          <a:xfrm>
            <a:off x="0" y="6400800"/>
            <a:ext cx="9144000" cy="457200"/>
          </a:xfrm>
          <a:custGeom>
            <a:avLst/>
            <a:gdLst/>
            <a:ahLst/>
            <a:cxnLst/>
            <a:rect l="l" t="t" r="r" b="b"/>
            <a:pathLst>
              <a:path w="9144000" h="457200">
                <a:moveTo>
                  <a:pt x="9144000" y="0"/>
                </a:moveTo>
                <a:lnTo>
                  <a:pt x="6477000" y="0"/>
                </a:lnTo>
                <a:lnTo>
                  <a:pt x="0" y="0"/>
                </a:lnTo>
                <a:lnTo>
                  <a:pt x="0" y="457200"/>
                </a:lnTo>
                <a:lnTo>
                  <a:pt x="6477000" y="457200"/>
                </a:lnTo>
                <a:lnTo>
                  <a:pt x="9144000" y="457200"/>
                </a:lnTo>
                <a:lnTo>
                  <a:pt x="9144000" y="0"/>
                </a:lnTo>
                <a:close/>
              </a:path>
            </a:pathLst>
          </a:custGeom>
          <a:solidFill>
            <a:srgbClr val="F1F1F1"/>
          </a:solidFill>
        </p:spPr>
        <p:txBody>
          <a:bodyPr wrap="square" lIns="0" tIns="0" rIns="0" bIns="0" rtlCol="0"/>
          <a:lstStyle/>
          <a:p>
            <a:endParaRPr/>
          </a:p>
        </p:txBody>
      </p:sp>
      <p:sp>
        <p:nvSpPr>
          <p:cNvPr id="8" name="object 8">
            <a:extLst>
              <a:ext uri="{FF2B5EF4-FFF2-40B4-BE49-F238E27FC236}">
                <a16:creationId xmlns:a16="http://schemas.microsoft.com/office/drawing/2014/main" id="{B9554109-79D8-155E-4728-E8C2D803BB80}"/>
              </a:ext>
            </a:extLst>
          </p:cNvPr>
          <p:cNvSpPr txBox="1">
            <a:spLocks noGrp="1"/>
          </p:cNvSpPr>
          <p:nvPr>
            <p:ph type="sldNum" sz="quarter" idx="7"/>
          </p:nvPr>
        </p:nvSpPr>
        <p:spPr>
          <a:prstGeom prst="rect">
            <a:avLst/>
          </a:prstGeom>
        </p:spPr>
        <p:txBody>
          <a:bodyPr vert="horz" wrap="square" lIns="0" tIns="0" rIns="0" bIns="0" rtlCol="0">
            <a:spAutoFit/>
          </a:bodyPr>
          <a:lstStyle/>
          <a:p>
            <a:pPr marL="55244">
              <a:lnSpc>
                <a:spcPts val="1425"/>
              </a:lnSpc>
            </a:pPr>
            <a:r>
              <a:rPr dirty="0"/>
              <a:t>Folie</a:t>
            </a:r>
            <a:r>
              <a:rPr spc="-15" dirty="0"/>
              <a:t> </a:t>
            </a:r>
            <a:fld id="{81D60167-4931-47E6-BA6A-407CBD079E47}" type="slidenum">
              <a:rPr spc="-50" dirty="0"/>
              <a:t>10</a:t>
            </a:fld>
            <a:endParaRPr spc="-50" dirty="0"/>
          </a:p>
        </p:txBody>
      </p:sp>
      <p:pic>
        <p:nvPicPr>
          <p:cNvPr id="2050" name="Picture 2">
            <a:extLst>
              <a:ext uri="{FF2B5EF4-FFF2-40B4-BE49-F238E27FC236}">
                <a16:creationId xmlns:a16="http://schemas.microsoft.com/office/drawing/2014/main" id="{856EF626-F8BF-214B-0395-CA65FDC5A34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1336675"/>
            <a:ext cx="9144000" cy="4183063"/>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a:extLst>
              <a:ext uri="{FF2B5EF4-FFF2-40B4-BE49-F238E27FC236}">
                <a16:creationId xmlns:a16="http://schemas.microsoft.com/office/drawing/2014/main" id="{B4BC7323-4F4D-2033-D851-1F700516B4B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1349375"/>
            <a:ext cx="9144000" cy="4157663"/>
          </a:xfrm>
          <a:prstGeom prst="rect">
            <a:avLst/>
          </a:prstGeom>
          <a:noFill/>
          <a:extLst>
            <a:ext uri="{909E8E84-426E-40DD-AFC4-6F175D3DCCD1}">
              <a14:hiddenFill xmlns:a14="http://schemas.microsoft.com/office/drawing/2010/main">
                <a:solidFill>
                  <a:srgbClr val="FFFFFF"/>
                </a:solidFill>
              </a14:hiddenFill>
            </a:ext>
          </a:extLst>
        </p:spPr>
      </p:pic>
      <p:pic>
        <p:nvPicPr>
          <p:cNvPr id="5" name="Stand26.11">
            <a:hlinkClick r:id="" action="ppaction://media"/>
            <a:extLst>
              <a:ext uri="{FF2B5EF4-FFF2-40B4-BE49-F238E27FC236}">
                <a16:creationId xmlns:a16="http://schemas.microsoft.com/office/drawing/2014/main" id="{FF12F843-C042-CB23-6D6B-8DD1FF85BF3C}"/>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0" y="914400"/>
            <a:ext cx="9144000" cy="5143500"/>
          </a:xfrm>
          <a:prstGeom prst="rect">
            <a:avLst/>
          </a:prstGeom>
        </p:spPr>
      </p:pic>
      <p:sp>
        <p:nvSpPr>
          <p:cNvPr id="6" name="Textfeld 5">
            <a:extLst>
              <a:ext uri="{FF2B5EF4-FFF2-40B4-BE49-F238E27FC236}">
                <a16:creationId xmlns:a16="http://schemas.microsoft.com/office/drawing/2014/main" id="{417189CE-EABE-8FF4-C3E7-F4A37205E741}"/>
              </a:ext>
            </a:extLst>
          </p:cNvPr>
          <p:cNvSpPr txBox="1"/>
          <p:nvPr/>
        </p:nvSpPr>
        <p:spPr>
          <a:xfrm>
            <a:off x="683568" y="6090866"/>
            <a:ext cx="2592288" cy="369332"/>
          </a:xfrm>
          <a:prstGeom prst="rect">
            <a:avLst/>
          </a:prstGeom>
          <a:noFill/>
        </p:spPr>
        <p:txBody>
          <a:bodyPr wrap="square" rtlCol="0">
            <a:spAutoFit/>
          </a:bodyPr>
          <a:lstStyle/>
          <a:p>
            <a:r>
              <a:rPr lang="de-DE" dirty="0"/>
              <a:t>Stand 26.11.2024</a:t>
            </a:r>
          </a:p>
        </p:txBody>
      </p:sp>
    </p:spTree>
    <p:extLst>
      <p:ext uri="{BB962C8B-B14F-4D97-AF65-F5344CB8AC3E}">
        <p14:creationId xmlns:p14="http://schemas.microsoft.com/office/powerpoint/2010/main" val="21600355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28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35B8ED-5D58-C82C-03E0-C9D81F89B96B}"/>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AB851157-E433-DCEF-56A9-24E5DD2F0CCA}"/>
              </a:ext>
            </a:extLst>
          </p:cNvPr>
          <p:cNvSpPr/>
          <p:nvPr/>
        </p:nvSpPr>
        <p:spPr>
          <a:xfrm>
            <a:off x="0" y="0"/>
            <a:ext cx="9144000" cy="914400"/>
          </a:xfrm>
          <a:custGeom>
            <a:avLst/>
            <a:gdLst/>
            <a:ahLst/>
            <a:cxnLst/>
            <a:rect l="l" t="t" r="r" b="b"/>
            <a:pathLst>
              <a:path w="9144000" h="914400">
                <a:moveTo>
                  <a:pt x="9144000" y="0"/>
                </a:moveTo>
                <a:lnTo>
                  <a:pt x="0" y="0"/>
                </a:lnTo>
                <a:lnTo>
                  <a:pt x="0" y="914400"/>
                </a:lnTo>
                <a:lnTo>
                  <a:pt x="9144000" y="914400"/>
                </a:lnTo>
                <a:lnTo>
                  <a:pt x="9144000" y="0"/>
                </a:lnTo>
                <a:close/>
              </a:path>
            </a:pathLst>
          </a:custGeom>
          <a:solidFill>
            <a:srgbClr val="F1F1F1"/>
          </a:solidFill>
        </p:spPr>
        <p:txBody>
          <a:bodyPr wrap="square" lIns="0" tIns="0" rIns="0" bIns="0" rtlCol="0"/>
          <a:lstStyle/>
          <a:p>
            <a:endParaRPr/>
          </a:p>
        </p:txBody>
      </p:sp>
      <p:sp>
        <p:nvSpPr>
          <p:cNvPr id="3" name="object 3">
            <a:extLst>
              <a:ext uri="{FF2B5EF4-FFF2-40B4-BE49-F238E27FC236}">
                <a16:creationId xmlns:a16="http://schemas.microsoft.com/office/drawing/2014/main" id="{84657827-0395-C218-6420-08FC32FCECC2}"/>
              </a:ext>
            </a:extLst>
          </p:cNvPr>
          <p:cNvSpPr txBox="1">
            <a:spLocks noGrp="1"/>
          </p:cNvSpPr>
          <p:nvPr>
            <p:ph type="title"/>
          </p:nvPr>
        </p:nvSpPr>
        <p:spPr>
          <a:xfrm>
            <a:off x="527100" y="221691"/>
            <a:ext cx="8223884" cy="443070"/>
          </a:xfrm>
          <a:prstGeom prst="rect">
            <a:avLst/>
          </a:prstGeom>
        </p:spPr>
        <p:txBody>
          <a:bodyPr vert="horz" wrap="square" lIns="0" tIns="12065" rIns="0" bIns="0" rtlCol="0">
            <a:spAutoFit/>
          </a:bodyPr>
          <a:lstStyle/>
          <a:p>
            <a:pPr marL="12700">
              <a:lnSpc>
                <a:spcPct val="100000"/>
              </a:lnSpc>
              <a:spcBef>
                <a:spcPts val="95"/>
              </a:spcBef>
            </a:pPr>
            <a:r>
              <a:rPr lang="de-DE" sz="2800" b="0" i="0" dirty="0">
                <a:solidFill>
                  <a:srgbClr val="000000"/>
                </a:solidFill>
                <a:effectLst/>
                <a:latin typeface="Lato" panose="020F0502020204030203" pitchFamily="34" charset="0"/>
              </a:rPr>
              <a:t>Features</a:t>
            </a:r>
            <a:endParaRPr spc="-10" dirty="0"/>
          </a:p>
        </p:txBody>
      </p:sp>
      <p:sp>
        <p:nvSpPr>
          <p:cNvPr id="4" name="object 4">
            <a:extLst>
              <a:ext uri="{FF2B5EF4-FFF2-40B4-BE49-F238E27FC236}">
                <a16:creationId xmlns:a16="http://schemas.microsoft.com/office/drawing/2014/main" id="{C03F3593-8634-BA35-B542-B0CB9E2E3075}"/>
              </a:ext>
            </a:extLst>
          </p:cNvPr>
          <p:cNvSpPr/>
          <p:nvPr/>
        </p:nvSpPr>
        <p:spPr>
          <a:xfrm>
            <a:off x="0" y="6400800"/>
            <a:ext cx="9144000" cy="457200"/>
          </a:xfrm>
          <a:custGeom>
            <a:avLst/>
            <a:gdLst/>
            <a:ahLst/>
            <a:cxnLst/>
            <a:rect l="l" t="t" r="r" b="b"/>
            <a:pathLst>
              <a:path w="9144000" h="457200">
                <a:moveTo>
                  <a:pt x="9144000" y="0"/>
                </a:moveTo>
                <a:lnTo>
                  <a:pt x="6477000" y="0"/>
                </a:lnTo>
                <a:lnTo>
                  <a:pt x="0" y="0"/>
                </a:lnTo>
                <a:lnTo>
                  <a:pt x="0" y="457200"/>
                </a:lnTo>
                <a:lnTo>
                  <a:pt x="6477000" y="457200"/>
                </a:lnTo>
                <a:lnTo>
                  <a:pt x="9144000" y="457200"/>
                </a:lnTo>
                <a:lnTo>
                  <a:pt x="9144000" y="0"/>
                </a:lnTo>
                <a:close/>
              </a:path>
            </a:pathLst>
          </a:custGeom>
          <a:solidFill>
            <a:srgbClr val="F1F1F1"/>
          </a:solidFill>
        </p:spPr>
        <p:txBody>
          <a:bodyPr wrap="square" lIns="0" tIns="0" rIns="0" bIns="0" rtlCol="0"/>
          <a:lstStyle/>
          <a:p>
            <a:endParaRPr/>
          </a:p>
        </p:txBody>
      </p:sp>
      <p:sp>
        <p:nvSpPr>
          <p:cNvPr id="6" name="object 6">
            <a:extLst>
              <a:ext uri="{FF2B5EF4-FFF2-40B4-BE49-F238E27FC236}">
                <a16:creationId xmlns:a16="http://schemas.microsoft.com/office/drawing/2014/main" id="{8BF24D2B-9318-19ED-4455-FD60F7234549}"/>
              </a:ext>
            </a:extLst>
          </p:cNvPr>
          <p:cNvSpPr txBox="1"/>
          <p:nvPr/>
        </p:nvSpPr>
        <p:spPr>
          <a:xfrm>
            <a:off x="544033" y="1219200"/>
            <a:ext cx="7931100" cy="457176"/>
          </a:xfrm>
          <a:prstGeom prst="rect">
            <a:avLst/>
          </a:prstGeom>
        </p:spPr>
        <p:txBody>
          <a:bodyPr vert="horz" wrap="square" lIns="0" tIns="13335" rIns="0" bIns="0" rtlCol="0">
            <a:spAutoFit/>
          </a:bodyPr>
          <a:lstStyle/>
          <a:p>
            <a:pPr marL="12700">
              <a:lnSpc>
                <a:spcPct val="100000"/>
              </a:lnSpc>
              <a:spcBef>
                <a:spcPts val="105"/>
              </a:spcBef>
              <a:buClr>
                <a:srgbClr val="0088CE"/>
              </a:buClr>
              <a:tabLst>
                <a:tab pos="198120" algn="l"/>
              </a:tabLst>
            </a:pPr>
            <a:endParaRPr lang="de-DE" sz="1400" b="1" i="1" spc="-10" dirty="0">
              <a:solidFill>
                <a:srgbClr val="202122"/>
              </a:solidFill>
              <a:effectLst/>
              <a:latin typeface="Arial"/>
              <a:cs typeface="Arial"/>
            </a:endParaRPr>
          </a:p>
          <a:p>
            <a:pPr marL="12700">
              <a:lnSpc>
                <a:spcPct val="100000"/>
              </a:lnSpc>
              <a:spcBef>
                <a:spcPts val="105"/>
              </a:spcBef>
              <a:buClr>
                <a:srgbClr val="0088CE"/>
              </a:buClr>
              <a:tabLst>
                <a:tab pos="198120" algn="l"/>
              </a:tabLst>
            </a:pPr>
            <a:endParaRPr lang="de-DE" sz="1400" spc="-10" dirty="0">
              <a:latin typeface="Arial"/>
              <a:cs typeface="Arial"/>
            </a:endParaRPr>
          </a:p>
        </p:txBody>
      </p:sp>
      <p:sp>
        <p:nvSpPr>
          <p:cNvPr id="8" name="object 8">
            <a:extLst>
              <a:ext uri="{FF2B5EF4-FFF2-40B4-BE49-F238E27FC236}">
                <a16:creationId xmlns:a16="http://schemas.microsoft.com/office/drawing/2014/main" id="{5C4D427D-524A-06B3-879D-BE091F9C7B94}"/>
              </a:ext>
            </a:extLst>
          </p:cNvPr>
          <p:cNvSpPr txBox="1">
            <a:spLocks noGrp="1"/>
          </p:cNvSpPr>
          <p:nvPr>
            <p:ph type="sldNum" sz="quarter" idx="7"/>
          </p:nvPr>
        </p:nvSpPr>
        <p:spPr>
          <a:prstGeom prst="rect">
            <a:avLst/>
          </a:prstGeom>
        </p:spPr>
        <p:txBody>
          <a:bodyPr vert="horz" wrap="square" lIns="0" tIns="0" rIns="0" bIns="0" rtlCol="0">
            <a:spAutoFit/>
          </a:bodyPr>
          <a:lstStyle/>
          <a:p>
            <a:pPr marL="55244">
              <a:lnSpc>
                <a:spcPts val="1425"/>
              </a:lnSpc>
            </a:pPr>
            <a:r>
              <a:rPr dirty="0"/>
              <a:t>Folie</a:t>
            </a:r>
            <a:r>
              <a:rPr spc="-15" dirty="0"/>
              <a:t> </a:t>
            </a:r>
            <a:fld id="{81D60167-4931-47E6-BA6A-407CBD079E47}" type="slidenum">
              <a:rPr spc="-50" dirty="0"/>
              <a:t>11</a:t>
            </a:fld>
            <a:endParaRPr spc="-50" dirty="0"/>
          </a:p>
        </p:txBody>
      </p:sp>
      <p:sp>
        <p:nvSpPr>
          <p:cNvPr id="11" name="Textfeld 10">
            <a:extLst>
              <a:ext uri="{FF2B5EF4-FFF2-40B4-BE49-F238E27FC236}">
                <a16:creationId xmlns:a16="http://schemas.microsoft.com/office/drawing/2014/main" id="{30FCFFBF-981E-F1FA-B2B5-BDCE389CE358}"/>
              </a:ext>
            </a:extLst>
          </p:cNvPr>
          <p:cNvSpPr txBox="1"/>
          <p:nvPr/>
        </p:nvSpPr>
        <p:spPr>
          <a:xfrm>
            <a:off x="296333" y="1136091"/>
            <a:ext cx="4851731" cy="2031325"/>
          </a:xfrm>
          <a:prstGeom prst="rect">
            <a:avLst/>
          </a:prstGeom>
          <a:noFill/>
        </p:spPr>
        <p:txBody>
          <a:bodyPr wrap="square">
            <a:spAutoFit/>
          </a:bodyPr>
          <a:lstStyle/>
          <a:p>
            <a:r>
              <a:rPr lang="de-DE" dirty="0">
                <a:latin typeface="Arial" panose="020B0604020202020204" pitchFamily="34" charset="0"/>
                <a:cs typeface="Arial" panose="020B0604020202020204" pitchFamily="34" charset="0"/>
              </a:rPr>
              <a:t>4. Animationen:</a:t>
            </a:r>
          </a:p>
          <a:p>
            <a:pPr marL="355600" indent="-355600"/>
            <a:r>
              <a:rPr lang="de-DE" dirty="0">
                <a:latin typeface="Arial" panose="020B0604020202020204" pitchFamily="34" charset="0"/>
                <a:cs typeface="Arial" panose="020B0604020202020204" pitchFamily="34" charset="0"/>
              </a:rPr>
              <a:t>   - Die Methode `</a:t>
            </a:r>
            <a:r>
              <a:rPr lang="de-DE" dirty="0" err="1">
                <a:latin typeface="Arial" panose="020B0604020202020204" pitchFamily="34" charset="0"/>
                <a:cs typeface="Arial" panose="020B0604020202020204" pitchFamily="34" charset="0"/>
              </a:rPr>
              <a:t>updateFrames</a:t>
            </a:r>
            <a:r>
              <a:rPr lang="de-DE" dirty="0">
                <a:latin typeface="Arial" panose="020B0604020202020204" pitchFamily="34" charset="0"/>
                <a:cs typeface="Arial" panose="020B0604020202020204" pitchFamily="34" charset="0"/>
              </a:rPr>
              <a:t>` aktualisiert </a:t>
            </a:r>
          </a:p>
          <a:p>
            <a:pPr marL="355600" indent="-355600"/>
            <a:r>
              <a:rPr lang="de-DE" dirty="0">
                <a:latin typeface="Arial" panose="020B0604020202020204" pitchFamily="34" charset="0"/>
                <a:cs typeface="Arial" panose="020B0604020202020204" pitchFamily="34" charset="0"/>
              </a:rPr>
              <a:t>      die Bildausschnitte (`_</a:t>
            </a:r>
            <a:r>
              <a:rPr lang="de-DE" dirty="0" err="1">
                <a:latin typeface="Arial" panose="020B0604020202020204" pitchFamily="34" charset="0"/>
                <a:cs typeface="Arial" panose="020B0604020202020204" pitchFamily="34" charset="0"/>
              </a:rPr>
              <a:t>imageCropBox</a:t>
            </a:r>
            <a:r>
              <a:rPr lang="de-DE" dirty="0">
                <a:latin typeface="Arial" panose="020B0604020202020204" pitchFamily="34" charset="0"/>
                <a:cs typeface="Arial" panose="020B0604020202020204" pitchFamily="34" charset="0"/>
              </a:rPr>
              <a:t>`), </a:t>
            </a:r>
          </a:p>
          <a:p>
            <a:pPr marL="355600" indent="-355600"/>
            <a:r>
              <a:rPr lang="de-DE" dirty="0">
                <a:latin typeface="Arial" panose="020B0604020202020204" pitchFamily="34" charset="0"/>
                <a:cs typeface="Arial" panose="020B0604020202020204" pitchFamily="34" charset="0"/>
              </a:rPr>
              <a:t>      um die  entsprechenden Animationen </a:t>
            </a:r>
          </a:p>
          <a:p>
            <a:pPr marL="355600"/>
            <a:r>
              <a:rPr lang="de-DE" dirty="0">
                <a:latin typeface="Arial" panose="020B0604020202020204" pitchFamily="34" charset="0"/>
                <a:cs typeface="Arial" panose="020B0604020202020204" pitchFamily="34" charset="0"/>
              </a:rPr>
              <a:t>für Gehen, Springen und Stehen  anzuzeigen.</a:t>
            </a:r>
          </a:p>
          <a:p>
            <a:pPr marL="355600" indent="-355600"/>
            <a:endParaRPr lang="de-DE" dirty="0">
              <a:latin typeface="Arial" panose="020B0604020202020204" pitchFamily="34" charset="0"/>
              <a:cs typeface="Arial" panose="020B0604020202020204" pitchFamily="34" charset="0"/>
            </a:endParaRPr>
          </a:p>
        </p:txBody>
      </p:sp>
      <p:pic>
        <p:nvPicPr>
          <p:cNvPr id="7" name="Grafik 6" descr="Ein Bild, das Tanz, Cartoon, Kunst enthält.&#10;&#10;Automatisch generierte Beschreibung">
            <a:extLst>
              <a:ext uri="{FF2B5EF4-FFF2-40B4-BE49-F238E27FC236}">
                <a16:creationId xmlns:a16="http://schemas.microsoft.com/office/drawing/2014/main" id="{BA3D68CD-5C46-C7B2-396E-E1F11BC9A59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0231" y="2849908"/>
            <a:ext cx="5223933" cy="1741312"/>
          </a:xfrm>
          <a:prstGeom prst="rect">
            <a:avLst/>
          </a:prstGeom>
        </p:spPr>
      </p:pic>
      <p:sp>
        <p:nvSpPr>
          <p:cNvPr id="9" name="Textfeld 8">
            <a:extLst>
              <a:ext uri="{FF2B5EF4-FFF2-40B4-BE49-F238E27FC236}">
                <a16:creationId xmlns:a16="http://schemas.microsoft.com/office/drawing/2014/main" id="{2120E40F-0AC8-8CCB-7C11-9DDD23A5A161}"/>
              </a:ext>
            </a:extLst>
          </p:cNvPr>
          <p:cNvSpPr txBox="1"/>
          <p:nvPr/>
        </p:nvSpPr>
        <p:spPr>
          <a:xfrm>
            <a:off x="285296" y="4927520"/>
            <a:ext cx="4770360" cy="923330"/>
          </a:xfrm>
          <a:prstGeom prst="rect">
            <a:avLst/>
          </a:prstGeom>
          <a:noFill/>
        </p:spPr>
        <p:txBody>
          <a:bodyPr wrap="square">
            <a:spAutoFit/>
          </a:bodyPr>
          <a:lstStyle/>
          <a:p>
            <a:r>
              <a:rPr lang="de-DE" dirty="0">
                <a:latin typeface="Arial" panose="020B0604020202020204" pitchFamily="34" charset="0"/>
                <a:cs typeface="Arial" panose="020B0604020202020204" pitchFamily="34" charset="0"/>
              </a:rPr>
              <a:t>5. Kollisionserkennung: </a:t>
            </a:r>
            <a:r>
              <a:rPr lang="de-DE" dirty="0" err="1">
                <a:latin typeface="Arial" panose="020B0604020202020204" pitchFamily="34" charset="0"/>
                <a:cs typeface="Arial" panose="020B0604020202020204" pitchFamily="34" charset="0"/>
              </a:rPr>
              <a:t>Hitbox</a:t>
            </a:r>
            <a:r>
              <a:rPr lang="de-DE" dirty="0">
                <a:latin typeface="Arial" panose="020B0604020202020204" pitchFamily="34" charset="0"/>
                <a:cs typeface="Arial" panose="020B0604020202020204" pitchFamily="34" charset="0"/>
              </a:rPr>
              <a:t> überprüft, ob der Spieler mit Plattformen oder dem Canvas kollidiert.</a:t>
            </a:r>
          </a:p>
        </p:txBody>
      </p:sp>
      <p:pic>
        <p:nvPicPr>
          <p:cNvPr id="10" name="Grafik 9">
            <a:extLst>
              <a:ext uri="{FF2B5EF4-FFF2-40B4-BE49-F238E27FC236}">
                <a16:creationId xmlns:a16="http://schemas.microsoft.com/office/drawing/2014/main" id="{D44143EA-EF1A-B6BA-0D1D-4AB0CB281DB2}"/>
              </a:ext>
            </a:extLst>
          </p:cNvPr>
          <p:cNvPicPr>
            <a:picLocks noChangeAspect="1"/>
          </p:cNvPicPr>
          <p:nvPr/>
        </p:nvPicPr>
        <p:blipFill>
          <a:blip r:embed="rId3"/>
          <a:stretch>
            <a:fillRect/>
          </a:stretch>
        </p:blipFill>
        <p:spPr>
          <a:xfrm>
            <a:off x="5706592" y="288423"/>
            <a:ext cx="3314900" cy="3140577"/>
          </a:xfrm>
          <a:prstGeom prst="rect">
            <a:avLst/>
          </a:prstGeom>
        </p:spPr>
      </p:pic>
      <p:sp>
        <p:nvSpPr>
          <p:cNvPr id="12" name="Rectangle 2">
            <a:extLst>
              <a:ext uri="{FF2B5EF4-FFF2-40B4-BE49-F238E27FC236}">
                <a16:creationId xmlns:a16="http://schemas.microsoft.com/office/drawing/2014/main" id="{79D74648-4985-E1DB-C07E-BCC1447AE426}"/>
              </a:ext>
            </a:extLst>
          </p:cNvPr>
          <p:cNvSpPr>
            <a:spLocks noChangeArrowheads="1"/>
          </p:cNvSpPr>
          <p:nvPr/>
        </p:nvSpPr>
        <p:spPr bwMode="auto">
          <a:xfrm flipV="1">
            <a:off x="7571440" y="1845969"/>
            <a:ext cx="440922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de-DE"/>
          </a:p>
        </p:txBody>
      </p:sp>
      <p:pic>
        <p:nvPicPr>
          <p:cNvPr id="1025" name="Picture 1">
            <a:extLst>
              <a:ext uri="{FF2B5EF4-FFF2-40B4-BE49-F238E27FC236}">
                <a16:creationId xmlns:a16="http://schemas.microsoft.com/office/drawing/2014/main" id="{0266ECC1-B190-7C96-8BA2-B7386F3A3319}"/>
              </a:ext>
            </a:extLst>
          </p:cNvPr>
          <p:cNvPicPr>
            <a:picLocks noChangeAspect="1" noChangeArrowheads="1"/>
          </p:cNvPicPr>
          <p:nvPr/>
        </p:nvPicPr>
        <p:blipFill>
          <a:blip r:embed="rId4" r:link="rId5">
            <a:extLst>
              <a:ext uri="{28A0092B-C50C-407E-A947-70E740481C1C}">
                <a14:useLocalDpi xmlns:a14="http://schemas.microsoft.com/office/drawing/2010/main" val="0"/>
              </a:ext>
            </a:extLst>
          </a:blip>
          <a:srcRect/>
          <a:stretch>
            <a:fillRect/>
          </a:stretch>
        </p:blipFill>
        <p:spPr bwMode="auto">
          <a:xfrm>
            <a:off x="5688438" y="4150826"/>
            <a:ext cx="2710829" cy="21909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546859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394FFF-81F8-7CD4-30E9-778E0CA3F7CF}"/>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7FC86A71-2CD8-4347-9627-02F993E1A6E5}"/>
              </a:ext>
            </a:extLst>
          </p:cNvPr>
          <p:cNvSpPr/>
          <p:nvPr/>
        </p:nvSpPr>
        <p:spPr>
          <a:xfrm>
            <a:off x="0" y="0"/>
            <a:ext cx="9144000" cy="914400"/>
          </a:xfrm>
          <a:custGeom>
            <a:avLst/>
            <a:gdLst/>
            <a:ahLst/>
            <a:cxnLst/>
            <a:rect l="l" t="t" r="r" b="b"/>
            <a:pathLst>
              <a:path w="9144000" h="914400">
                <a:moveTo>
                  <a:pt x="9144000" y="0"/>
                </a:moveTo>
                <a:lnTo>
                  <a:pt x="0" y="0"/>
                </a:lnTo>
                <a:lnTo>
                  <a:pt x="0" y="914400"/>
                </a:lnTo>
                <a:lnTo>
                  <a:pt x="9144000" y="914400"/>
                </a:lnTo>
                <a:lnTo>
                  <a:pt x="9144000" y="0"/>
                </a:lnTo>
                <a:close/>
              </a:path>
            </a:pathLst>
          </a:custGeom>
          <a:solidFill>
            <a:srgbClr val="F1F1F1"/>
          </a:solidFill>
        </p:spPr>
        <p:txBody>
          <a:bodyPr wrap="square" lIns="0" tIns="0" rIns="0" bIns="0" rtlCol="0"/>
          <a:lstStyle/>
          <a:p>
            <a:endParaRPr/>
          </a:p>
        </p:txBody>
      </p:sp>
      <p:sp>
        <p:nvSpPr>
          <p:cNvPr id="3" name="object 3">
            <a:extLst>
              <a:ext uri="{FF2B5EF4-FFF2-40B4-BE49-F238E27FC236}">
                <a16:creationId xmlns:a16="http://schemas.microsoft.com/office/drawing/2014/main" id="{A879CE49-38AD-C47B-E832-9F2BC600290E}"/>
              </a:ext>
            </a:extLst>
          </p:cNvPr>
          <p:cNvSpPr txBox="1">
            <a:spLocks noGrp="1"/>
          </p:cNvSpPr>
          <p:nvPr>
            <p:ph type="title"/>
          </p:nvPr>
        </p:nvSpPr>
        <p:spPr>
          <a:prstGeom prst="rect">
            <a:avLst/>
          </a:prstGeom>
        </p:spPr>
        <p:txBody>
          <a:bodyPr vert="horz" wrap="square" lIns="0" tIns="12065" rIns="0" bIns="0" rtlCol="0">
            <a:spAutoFit/>
          </a:bodyPr>
          <a:lstStyle/>
          <a:p>
            <a:pPr marL="12700">
              <a:lnSpc>
                <a:spcPct val="100000"/>
              </a:lnSpc>
              <a:spcBef>
                <a:spcPts val="95"/>
              </a:spcBef>
            </a:pPr>
            <a:r>
              <a:rPr lang="de-DE" spc="-10" dirty="0"/>
              <a:t>Entwicklungsschritte – Spielergrafik</a:t>
            </a:r>
            <a:endParaRPr spc="-10" dirty="0"/>
          </a:p>
        </p:txBody>
      </p:sp>
      <p:sp>
        <p:nvSpPr>
          <p:cNvPr id="4" name="object 4">
            <a:extLst>
              <a:ext uri="{FF2B5EF4-FFF2-40B4-BE49-F238E27FC236}">
                <a16:creationId xmlns:a16="http://schemas.microsoft.com/office/drawing/2014/main" id="{4DC3A287-3898-2AB9-0134-C2DBC818AA66}"/>
              </a:ext>
            </a:extLst>
          </p:cNvPr>
          <p:cNvSpPr/>
          <p:nvPr/>
        </p:nvSpPr>
        <p:spPr>
          <a:xfrm>
            <a:off x="0" y="6400800"/>
            <a:ext cx="9144000" cy="457200"/>
          </a:xfrm>
          <a:custGeom>
            <a:avLst/>
            <a:gdLst/>
            <a:ahLst/>
            <a:cxnLst/>
            <a:rect l="l" t="t" r="r" b="b"/>
            <a:pathLst>
              <a:path w="9144000" h="457200">
                <a:moveTo>
                  <a:pt x="9144000" y="0"/>
                </a:moveTo>
                <a:lnTo>
                  <a:pt x="6477000" y="0"/>
                </a:lnTo>
                <a:lnTo>
                  <a:pt x="0" y="0"/>
                </a:lnTo>
                <a:lnTo>
                  <a:pt x="0" y="457200"/>
                </a:lnTo>
                <a:lnTo>
                  <a:pt x="6477000" y="457200"/>
                </a:lnTo>
                <a:lnTo>
                  <a:pt x="9144000" y="457200"/>
                </a:lnTo>
                <a:lnTo>
                  <a:pt x="9144000" y="0"/>
                </a:lnTo>
                <a:close/>
              </a:path>
            </a:pathLst>
          </a:custGeom>
          <a:solidFill>
            <a:srgbClr val="F1F1F1"/>
          </a:solidFill>
        </p:spPr>
        <p:txBody>
          <a:bodyPr wrap="square" lIns="0" tIns="0" rIns="0" bIns="0" rtlCol="0"/>
          <a:lstStyle/>
          <a:p>
            <a:endParaRPr/>
          </a:p>
        </p:txBody>
      </p:sp>
      <p:sp>
        <p:nvSpPr>
          <p:cNvPr id="8" name="object 8">
            <a:extLst>
              <a:ext uri="{FF2B5EF4-FFF2-40B4-BE49-F238E27FC236}">
                <a16:creationId xmlns:a16="http://schemas.microsoft.com/office/drawing/2014/main" id="{00470C0F-BC93-C75C-A734-F1A84C615A16}"/>
              </a:ext>
            </a:extLst>
          </p:cNvPr>
          <p:cNvSpPr txBox="1">
            <a:spLocks noGrp="1"/>
          </p:cNvSpPr>
          <p:nvPr>
            <p:ph type="sldNum" sz="quarter" idx="7"/>
          </p:nvPr>
        </p:nvSpPr>
        <p:spPr>
          <a:prstGeom prst="rect">
            <a:avLst/>
          </a:prstGeom>
        </p:spPr>
        <p:txBody>
          <a:bodyPr vert="horz" wrap="square" lIns="0" tIns="0" rIns="0" bIns="0" rtlCol="0">
            <a:spAutoFit/>
          </a:bodyPr>
          <a:lstStyle/>
          <a:p>
            <a:pPr marL="55244">
              <a:lnSpc>
                <a:spcPts val="1425"/>
              </a:lnSpc>
            </a:pPr>
            <a:r>
              <a:rPr dirty="0"/>
              <a:t>Folie</a:t>
            </a:r>
            <a:r>
              <a:rPr spc="-15" dirty="0"/>
              <a:t> </a:t>
            </a:r>
            <a:fld id="{81D60167-4931-47E6-BA6A-407CBD079E47}" type="slidenum">
              <a:rPr spc="-50" dirty="0"/>
              <a:t>12</a:t>
            </a:fld>
            <a:endParaRPr spc="-50" dirty="0"/>
          </a:p>
        </p:txBody>
      </p:sp>
      <p:pic>
        <p:nvPicPr>
          <p:cNvPr id="5" name="Stand28.11">
            <a:hlinkClick r:id="" action="ppaction://media"/>
            <a:extLst>
              <a:ext uri="{FF2B5EF4-FFF2-40B4-BE49-F238E27FC236}">
                <a16:creationId xmlns:a16="http://schemas.microsoft.com/office/drawing/2014/main" id="{00F92C08-F616-2C9C-A7F4-7A7689F7BCD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925162"/>
            <a:ext cx="9144000" cy="5143500"/>
          </a:xfrm>
          <a:prstGeom prst="rect">
            <a:avLst/>
          </a:prstGeom>
        </p:spPr>
      </p:pic>
      <p:sp>
        <p:nvSpPr>
          <p:cNvPr id="7" name="Textfeld 6">
            <a:extLst>
              <a:ext uri="{FF2B5EF4-FFF2-40B4-BE49-F238E27FC236}">
                <a16:creationId xmlns:a16="http://schemas.microsoft.com/office/drawing/2014/main" id="{0BD05227-8BBD-4A3E-F56B-68CF2D029325}"/>
              </a:ext>
            </a:extLst>
          </p:cNvPr>
          <p:cNvSpPr txBox="1"/>
          <p:nvPr/>
        </p:nvSpPr>
        <p:spPr>
          <a:xfrm>
            <a:off x="683568" y="6090866"/>
            <a:ext cx="2592288" cy="369332"/>
          </a:xfrm>
          <a:prstGeom prst="rect">
            <a:avLst/>
          </a:prstGeom>
          <a:noFill/>
        </p:spPr>
        <p:txBody>
          <a:bodyPr wrap="square" rtlCol="0">
            <a:spAutoFit/>
          </a:bodyPr>
          <a:lstStyle/>
          <a:p>
            <a:r>
              <a:rPr lang="de-DE" dirty="0"/>
              <a:t>Stand 28.11.2024</a:t>
            </a:r>
          </a:p>
        </p:txBody>
      </p:sp>
    </p:spTree>
    <p:extLst>
      <p:ext uri="{BB962C8B-B14F-4D97-AF65-F5344CB8AC3E}">
        <p14:creationId xmlns:p14="http://schemas.microsoft.com/office/powerpoint/2010/main" val="26130662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48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FF8645-1EA7-3713-77AC-4233D609A923}"/>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3505E37F-CF53-8624-78D0-DB5B697AA35B}"/>
              </a:ext>
            </a:extLst>
          </p:cNvPr>
          <p:cNvSpPr/>
          <p:nvPr/>
        </p:nvSpPr>
        <p:spPr>
          <a:xfrm>
            <a:off x="0" y="0"/>
            <a:ext cx="9144000" cy="914400"/>
          </a:xfrm>
          <a:custGeom>
            <a:avLst/>
            <a:gdLst/>
            <a:ahLst/>
            <a:cxnLst/>
            <a:rect l="l" t="t" r="r" b="b"/>
            <a:pathLst>
              <a:path w="9144000" h="914400">
                <a:moveTo>
                  <a:pt x="9144000" y="0"/>
                </a:moveTo>
                <a:lnTo>
                  <a:pt x="0" y="0"/>
                </a:lnTo>
                <a:lnTo>
                  <a:pt x="0" y="914400"/>
                </a:lnTo>
                <a:lnTo>
                  <a:pt x="9144000" y="914400"/>
                </a:lnTo>
                <a:lnTo>
                  <a:pt x="9144000" y="0"/>
                </a:lnTo>
                <a:close/>
              </a:path>
            </a:pathLst>
          </a:custGeom>
          <a:solidFill>
            <a:srgbClr val="F1F1F1"/>
          </a:solidFill>
        </p:spPr>
        <p:txBody>
          <a:bodyPr wrap="square" lIns="0" tIns="0" rIns="0" bIns="0" rtlCol="0"/>
          <a:lstStyle/>
          <a:p>
            <a:endParaRPr/>
          </a:p>
        </p:txBody>
      </p:sp>
      <p:sp>
        <p:nvSpPr>
          <p:cNvPr id="3" name="object 3">
            <a:extLst>
              <a:ext uri="{FF2B5EF4-FFF2-40B4-BE49-F238E27FC236}">
                <a16:creationId xmlns:a16="http://schemas.microsoft.com/office/drawing/2014/main" id="{179F8590-10B7-FEB2-A62F-DAF51BB12224}"/>
              </a:ext>
            </a:extLst>
          </p:cNvPr>
          <p:cNvSpPr txBox="1">
            <a:spLocks noGrp="1"/>
          </p:cNvSpPr>
          <p:nvPr>
            <p:ph type="title"/>
          </p:nvPr>
        </p:nvSpPr>
        <p:spPr>
          <a:xfrm>
            <a:off x="527100" y="221691"/>
            <a:ext cx="8223884" cy="443070"/>
          </a:xfrm>
          <a:prstGeom prst="rect">
            <a:avLst/>
          </a:prstGeom>
        </p:spPr>
        <p:txBody>
          <a:bodyPr vert="horz" wrap="square" lIns="0" tIns="12065" rIns="0" bIns="0" rtlCol="0">
            <a:spAutoFit/>
          </a:bodyPr>
          <a:lstStyle/>
          <a:p>
            <a:pPr marL="12700">
              <a:lnSpc>
                <a:spcPct val="100000"/>
              </a:lnSpc>
              <a:spcBef>
                <a:spcPts val="95"/>
              </a:spcBef>
            </a:pPr>
            <a:r>
              <a:rPr lang="de-DE" sz="2800" b="0" i="0" dirty="0">
                <a:solidFill>
                  <a:srgbClr val="000000"/>
                </a:solidFill>
                <a:effectLst/>
                <a:latin typeface="Lato" panose="020F0502020204030203" pitchFamily="34" charset="0"/>
              </a:rPr>
              <a:t>Features</a:t>
            </a:r>
            <a:endParaRPr spc="-10" dirty="0"/>
          </a:p>
        </p:txBody>
      </p:sp>
      <p:sp>
        <p:nvSpPr>
          <p:cNvPr id="4" name="object 4">
            <a:extLst>
              <a:ext uri="{FF2B5EF4-FFF2-40B4-BE49-F238E27FC236}">
                <a16:creationId xmlns:a16="http://schemas.microsoft.com/office/drawing/2014/main" id="{9D619883-629C-BD7F-CD4A-4BDE63386442}"/>
              </a:ext>
            </a:extLst>
          </p:cNvPr>
          <p:cNvSpPr/>
          <p:nvPr/>
        </p:nvSpPr>
        <p:spPr>
          <a:xfrm>
            <a:off x="0" y="6400800"/>
            <a:ext cx="9144000" cy="457200"/>
          </a:xfrm>
          <a:custGeom>
            <a:avLst/>
            <a:gdLst/>
            <a:ahLst/>
            <a:cxnLst/>
            <a:rect l="l" t="t" r="r" b="b"/>
            <a:pathLst>
              <a:path w="9144000" h="457200">
                <a:moveTo>
                  <a:pt x="9144000" y="0"/>
                </a:moveTo>
                <a:lnTo>
                  <a:pt x="6477000" y="0"/>
                </a:lnTo>
                <a:lnTo>
                  <a:pt x="0" y="0"/>
                </a:lnTo>
                <a:lnTo>
                  <a:pt x="0" y="457200"/>
                </a:lnTo>
                <a:lnTo>
                  <a:pt x="6477000" y="457200"/>
                </a:lnTo>
                <a:lnTo>
                  <a:pt x="9144000" y="457200"/>
                </a:lnTo>
                <a:lnTo>
                  <a:pt x="9144000" y="0"/>
                </a:lnTo>
                <a:close/>
              </a:path>
            </a:pathLst>
          </a:custGeom>
          <a:solidFill>
            <a:srgbClr val="F1F1F1"/>
          </a:solidFill>
        </p:spPr>
        <p:txBody>
          <a:bodyPr wrap="square" lIns="0" tIns="0" rIns="0" bIns="0" rtlCol="0"/>
          <a:lstStyle/>
          <a:p>
            <a:endParaRPr/>
          </a:p>
        </p:txBody>
      </p:sp>
      <p:sp>
        <p:nvSpPr>
          <p:cNvPr id="6" name="object 6">
            <a:extLst>
              <a:ext uri="{FF2B5EF4-FFF2-40B4-BE49-F238E27FC236}">
                <a16:creationId xmlns:a16="http://schemas.microsoft.com/office/drawing/2014/main" id="{9DD51FBB-2E2B-ABFC-47A6-5495761E4203}"/>
              </a:ext>
            </a:extLst>
          </p:cNvPr>
          <p:cNvSpPr txBox="1"/>
          <p:nvPr/>
        </p:nvSpPr>
        <p:spPr>
          <a:xfrm>
            <a:off x="544033" y="1219200"/>
            <a:ext cx="7931100" cy="457176"/>
          </a:xfrm>
          <a:prstGeom prst="rect">
            <a:avLst/>
          </a:prstGeom>
        </p:spPr>
        <p:txBody>
          <a:bodyPr vert="horz" wrap="square" lIns="0" tIns="13335" rIns="0" bIns="0" rtlCol="0">
            <a:spAutoFit/>
          </a:bodyPr>
          <a:lstStyle/>
          <a:p>
            <a:pPr marL="12700">
              <a:lnSpc>
                <a:spcPct val="100000"/>
              </a:lnSpc>
              <a:spcBef>
                <a:spcPts val="105"/>
              </a:spcBef>
              <a:buClr>
                <a:srgbClr val="0088CE"/>
              </a:buClr>
              <a:tabLst>
                <a:tab pos="198120" algn="l"/>
              </a:tabLst>
            </a:pPr>
            <a:endParaRPr lang="de-DE" sz="1400" b="1" i="1" spc="-10" dirty="0">
              <a:solidFill>
                <a:srgbClr val="202122"/>
              </a:solidFill>
              <a:effectLst/>
              <a:latin typeface="Arial"/>
              <a:cs typeface="Arial"/>
            </a:endParaRPr>
          </a:p>
          <a:p>
            <a:pPr marL="12700">
              <a:lnSpc>
                <a:spcPct val="100000"/>
              </a:lnSpc>
              <a:spcBef>
                <a:spcPts val="105"/>
              </a:spcBef>
              <a:buClr>
                <a:srgbClr val="0088CE"/>
              </a:buClr>
              <a:tabLst>
                <a:tab pos="198120" algn="l"/>
              </a:tabLst>
            </a:pPr>
            <a:endParaRPr lang="de-DE" sz="1400" spc="-10" dirty="0">
              <a:latin typeface="Arial"/>
              <a:cs typeface="Arial"/>
            </a:endParaRPr>
          </a:p>
        </p:txBody>
      </p:sp>
      <p:sp>
        <p:nvSpPr>
          <p:cNvPr id="8" name="object 8">
            <a:extLst>
              <a:ext uri="{FF2B5EF4-FFF2-40B4-BE49-F238E27FC236}">
                <a16:creationId xmlns:a16="http://schemas.microsoft.com/office/drawing/2014/main" id="{5964E544-1368-F25F-02FE-085A5FC61E37}"/>
              </a:ext>
            </a:extLst>
          </p:cNvPr>
          <p:cNvSpPr txBox="1">
            <a:spLocks noGrp="1"/>
          </p:cNvSpPr>
          <p:nvPr>
            <p:ph type="sldNum" sz="quarter" idx="7"/>
          </p:nvPr>
        </p:nvSpPr>
        <p:spPr>
          <a:prstGeom prst="rect">
            <a:avLst/>
          </a:prstGeom>
        </p:spPr>
        <p:txBody>
          <a:bodyPr vert="horz" wrap="square" lIns="0" tIns="0" rIns="0" bIns="0" rtlCol="0">
            <a:spAutoFit/>
          </a:bodyPr>
          <a:lstStyle/>
          <a:p>
            <a:pPr marL="55244">
              <a:lnSpc>
                <a:spcPts val="1425"/>
              </a:lnSpc>
            </a:pPr>
            <a:r>
              <a:rPr dirty="0"/>
              <a:t>Folie</a:t>
            </a:r>
            <a:r>
              <a:rPr spc="-15" dirty="0"/>
              <a:t> </a:t>
            </a:r>
            <a:fld id="{81D60167-4931-47E6-BA6A-407CBD079E47}" type="slidenum">
              <a:rPr spc="-50" dirty="0"/>
              <a:t>13</a:t>
            </a:fld>
            <a:endParaRPr spc="-50" dirty="0"/>
          </a:p>
        </p:txBody>
      </p:sp>
      <p:sp>
        <p:nvSpPr>
          <p:cNvPr id="11" name="Textfeld 10">
            <a:extLst>
              <a:ext uri="{FF2B5EF4-FFF2-40B4-BE49-F238E27FC236}">
                <a16:creationId xmlns:a16="http://schemas.microsoft.com/office/drawing/2014/main" id="{DD143B08-E013-5B53-2571-7CA84602797F}"/>
              </a:ext>
            </a:extLst>
          </p:cNvPr>
          <p:cNvSpPr txBox="1"/>
          <p:nvPr/>
        </p:nvSpPr>
        <p:spPr>
          <a:xfrm>
            <a:off x="296333" y="1136091"/>
            <a:ext cx="8295167" cy="3139321"/>
          </a:xfrm>
          <a:prstGeom prst="rect">
            <a:avLst/>
          </a:prstGeom>
          <a:noFill/>
        </p:spPr>
        <p:txBody>
          <a:bodyPr wrap="square">
            <a:spAutoFit/>
          </a:bodyPr>
          <a:lstStyle/>
          <a:p>
            <a:r>
              <a:rPr lang="de-DE" dirty="0">
                <a:latin typeface="Arial" panose="020B0604020202020204" pitchFamily="34" charset="0"/>
                <a:cs typeface="Arial" panose="020B0604020202020204" pitchFamily="34" charset="0"/>
              </a:rPr>
              <a:t>6. Zeichnen der Jumping Bar:</a:t>
            </a:r>
          </a:p>
          <a:p>
            <a:pPr marL="177800" indent="-177800"/>
            <a:r>
              <a:rPr lang="de-DE" dirty="0">
                <a:latin typeface="Arial" panose="020B0604020202020204" pitchFamily="34" charset="0"/>
                <a:cs typeface="Arial" panose="020B0604020202020204" pitchFamily="34" charset="0"/>
              </a:rPr>
              <a:t>   - Die Methode `</a:t>
            </a:r>
            <a:r>
              <a:rPr lang="de-DE" dirty="0" err="1">
                <a:latin typeface="Arial" panose="020B0604020202020204" pitchFamily="34" charset="0"/>
                <a:cs typeface="Arial" panose="020B0604020202020204" pitchFamily="34" charset="0"/>
              </a:rPr>
              <a:t>drawjumpChargingBar</a:t>
            </a:r>
            <a:r>
              <a:rPr lang="de-DE" dirty="0">
                <a:latin typeface="Arial" panose="020B0604020202020204" pitchFamily="34" charset="0"/>
                <a:cs typeface="Arial" panose="020B0604020202020204" pitchFamily="34" charset="0"/>
              </a:rPr>
              <a:t>` zeichnet die Sprungleiste basierend auf der Ladezeit des Sprungs.</a:t>
            </a:r>
          </a:p>
          <a:p>
            <a:pPr marL="177800" indent="-177800"/>
            <a:endParaRPr lang="de-DE" dirty="0">
              <a:latin typeface="Arial" panose="020B0604020202020204" pitchFamily="34" charset="0"/>
              <a:cs typeface="Arial" panose="020B0604020202020204" pitchFamily="34" charset="0"/>
            </a:endParaRPr>
          </a:p>
          <a:p>
            <a:pPr marL="177800" indent="-177800"/>
            <a:r>
              <a:rPr lang="de-DE" dirty="0">
                <a:latin typeface="Arial" panose="020B0604020202020204" pitchFamily="34" charset="0"/>
                <a:cs typeface="Arial" panose="020B0604020202020204" pitchFamily="34" charset="0"/>
              </a:rPr>
              <a:t>7. Kamerafunktion</a:t>
            </a:r>
          </a:p>
          <a:p>
            <a:pPr marL="177800" indent="-177800"/>
            <a:r>
              <a:rPr lang="de-DE" dirty="0">
                <a:latin typeface="Arial" panose="020B0604020202020204" pitchFamily="34" charset="0"/>
                <a:cs typeface="Arial" panose="020B0604020202020204" pitchFamily="34" charset="0"/>
              </a:rPr>
              <a:t>Die Klasse `</a:t>
            </a:r>
            <a:r>
              <a:rPr lang="de-DE" dirty="0" err="1">
                <a:latin typeface="Arial" panose="020B0604020202020204" pitchFamily="34" charset="0"/>
                <a:cs typeface="Arial" panose="020B0604020202020204" pitchFamily="34" charset="0"/>
              </a:rPr>
              <a:t>CameraBox</a:t>
            </a:r>
            <a:r>
              <a:rPr lang="de-DE" dirty="0">
                <a:latin typeface="Arial" panose="020B0604020202020204" pitchFamily="34" charset="0"/>
                <a:cs typeface="Arial" panose="020B0604020202020204" pitchFamily="34" charset="0"/>
              </a:rPr>
              <a:t>` wird verwendet, um die Kamera zu steuern. Die Kamera folgt dem Spieler. Die `tick()`-Funktion passt die Position der Kamera basierend auf der Position des Spielers an:</a:t>
            </a:r>
          </a:p>
          <a:p>
            <a:pPr marL="177800" indent="-177800"/>
            <a:endParaRPr lang="de-DE" dirty="0">
              <a:latin typeface="Arial" panose="020B0604020202020204" pitchFamily="34" charset="0"/>
              <a:cs typeface="Arial" panose="020B0604020202020204" pitchFamily="34" charset="0"/>
            </a:endParaRPr>
          </a:p>
          <a:p>
            <a:pPr marL="177800" indent="-177800"/>
            <a:endParaRPr lang="de-DE" dirty="0">
              <a:latin typeface="Arial" panose="020B0604020202020204" pitchFamily="34" charset="0"/>
              <a:cs typeface="Arial" panose="020B0604020202020204" pitchFamily="34" charset="0"/>
            </a:endParaRPr>
          </a:p>
          <a:p>
            <a:pPr marL="177800" indent="-177800"/>
            <a:endParaRPr lang="de-DE"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571544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4B33FC-3FD7-2DBB-FEA9-2FD97FA30AE9}"/>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355648F4-C400-3D78-8AA3-506A918C8918}"/>
              </a:ext>
            </a:extLst>
          </p:cNvPr>
          <p:cNvSpPr/>
          <p:nvPr/>
        </p:nvSpPr>
        <p:spPr>
          <a:xfrm>
            <a:off x="0" y="0"/>
            <a:ext cx="9144000" cy="914400"/>
          </a:xfrm>
          <a:custGeom>
            <a:avLst/>
            <a:gdLst/>
            <a:ahLst/>
            <a:cxnLst/>
            <a:rect l="l" t="t" r="r" b="b"/>
            <a:pathLst>
              <a:path w="9144000" h="914400">
                <a:moveTo>
                  <a:pt x="9144000" y="0"/>
                </a:moveTo>
                <a:lnTo>
                  <a:pt x="0" y="0"/>
                </a:lnTo>
                <a:lnTo>
                  <a:pt x="0" y="914400"/>
                </a:lnTo>
                <a:lnTo>
                  <a:pt x="9144000" y="914400"/>
                </a:lnTo>
                <a:lnTo>
                  <a:pt x="9144000" y="0"/>
                </a:lnTo>
                <a:close/>
              </a:path>
            </a:pathLst>
          </a:custGeom>
          <a:solidFill>
            <a:srgbClr val="F1F1F1"/>
          </a:solidFill>
        </p:spPr>
        <p:txBody>
          <a:bodyPr wrap="square" lIns="0" tIns="0" rIns="0" bIns="0" rtlCol="0"/>
          <a:lstStyle/>
          <a:p>
            <a:endParaRPr/>
          </a:p>
        </p:txBody>
      </p:sp>
      <p:sp>
        <p:nvSpPr>
          <p:cNvPr id="3" name="object 3">
            <a:extLst>
              <a:ext uri="{FF2B5EF4-FFF2-40B4-BE49-F238E27FC236}">
                <a16:creationId xmlns:a16="http://schemas.microsoft.com/office/drawing/2014/main" id="{EA4108E8-78C8-0064-249B-AF19C1028682}"/>
              </a:ext>
            </a:extLst>
          </p:cNvPr>
          <p:cNvSpPr txBox="1">
            <a:spLocks noGrp="1"/>
          </p:cNvSpPr>
          <p:nvPr>
            <p:ph type="title"/>
          </p:nvPr>
        </p:nvSpPr>
        <p:spPr>
          <a:xfrm>
            <a:off x="527100" y="221691"/>
            <a:ext cx="8223884" cy="443070"/>
          </a:xfrm>
          <a:prstGeom prst="rect">
            <a:avLst/>
          </a:prstGeom>
        </p:spPr>
        <p:txBody>
          <a:bodyPr vert="horz" wrap="square" lIns="0" tIns="12065" rIns="0" bIns="0" rtlCol="0">
            <a:spAutoFit/>
          </a:bodyPr>
          <a:lstStyle/>
          <a:p>
            <a:pPr marL="12700">
              <a:lnSpc>
                <a:spcPct val="100000"/>
              </a:lnSpc>
              <a:spcBef>
                <a:spcPts val="95"/>
              </a:spcBef>
            </a:pPr>
            <a:r>
              <a:rPr lang="de-DE" spc="-10" dirty="0"/>
              <a:t>Entwicklung – Background, Jumping Bar, Kamera</a:t>
            </a:r>
            <a:endParaRPr spc="-10" dirty="0"/>
          </a:p>
        </p:txBody>
      </p:sp>
      <p:sp>
        <p:nvSpPr>
          <p:cNvPr id="4" name="object 4">
            <a:extLst>
              <a:ext uri="{FF2B5EF4-FFF2-40B4-BE49-F238E27FC236}">
                <a16:creationId xmlns:a16="http://schemas.microsoft.com/office/drawing/2014/main" id="{412242BD-5FC8-08C3-01A7-F907C7F6F062}"/>
              </a:ext>
            </a:extLst>
          </p:cNvPr>
          <p:cNvSpPr/>
          <p:nvPr/>
        </p:nvSpPr>
        <p:spPr>
          <a:xfrm>
            <a:off x="0" y="6400800"/>
            <a:ext cx="9144000" cy="457200"/>
          </a:xfrm>
          <a:custGeom>
            <a:avLst/>
            <a:gdLst/>
            <a:ahLst/>
            <a:cxnLst/>
            <a:rect l="l" t="t" r="r" b="b"/>
            <a:pathLst>
              <a:path w="9144000" h="457200">
                <a:moveTo>
                  <a:pt x="9144000" y="0"/>
                </a:moveTo>
                <a:lnTo>
                  <a:pt x="6477000" y="0"/>
                </a:lnTo>
                <a:lnTo>
                  <a:pt x="0" y="0"/>
                </a:lnTo>
                <a:lnTo>
                  <a:pt x="0" y="457200"/>
                </a:lnTo>
                <a:lnTo>
                  <a:pt x="6477000" y="457200"/>
                </a:lnTo>
                <a:lnTo>
                  <a:pt x="9144000" y="457200"/>
                </a:lnTo>
                <a:lnTo>
                  <a:pt x="9144000" y="0"/>
                </a:lnTo>
                <a:close/>
              </a:path>
            </a:pathLst>
          </a:custGeom>
          <a:solidFill>
            <a:srgbClr val="F1F1F1"/>
          </a:solidFill>
        </p:spPr>
        <p:txBody>
          <a:bodyPr wrap="square" lIns="0" tIns="0" rIns="0" bIns="0" rtlCol="0"/>
          <a:lstStyle/>
          <a:p>
            <a:endParaRPr/>
          </a:p>
        </p:txBody>
      </p:sp>
      <p:sp>
        <p:nvSpPr>
          <p:cNvPr id="8" name="object 8">
            <a:extLst>
              <a:ext uri="{FF2B5EF4-FFF2-40B4-BE49-F238E27FC236}">
                <a16:creationId xmlns:a16="http://schemas.microsoft.com/office/drawing/2014/main" id="{219C6D29-3353-BA05-1CDB-A1D6DECD797C}"/>
              </a:ext>
            </a:extLst>
          </p:cNvPr>
          <p:cNvSpPr txBox="1">
            <a:spLocks noGrp="1"/>
          </p:cNvSpPr>
          <p:nvPr>
            <p:ph type="sldNum" sz="quarter" idx="7"/>
          </p:nvPr>
        </p:nvSpPr>
        <p:spPr>
          <a:prstGeom prst="rect">
            <a:avLst/>
          </a:prstGeom>
        </p:spPr>
        <p:txBody>
          <a:bodyPr vert="horz" wrap="square" lIns="0" tIns="0" rIns="0" bIns="0" rtlCol="0">
            <a:spAutoFit/>
          </a:bodyPr>
          <a:lstStyle/>
          <a:p>
            <a:pPr marL="55244">
              <a:lnSpc>
                <a:spcPts val="1425"/>
              </a:lnSpc>
            </a:pPr>
            <a:r>
              <a:rPr dirty="0"/>
              <a:t>Folie</a:t>
            </a:r>
            <a:r>
              <a:rPr spc="-15" dirty="0"/>
              <a:t> </a:t>
            </a:r>
            <a:fld id="{81D60167-4931-47E6-BA6A-407CBD079E47}" type="slidenum">
              <a:rPr spc="-50" dirty="0"/>
              <a:t>14</a:t>
            </a:fld>
            <a:endParaRPr spc="-50" dirty="0"/>
          </a:p>
        </p:txBody>
      </p:sp>
      <p:pic>
        <p:nvPicPr>
          <p:cNvPr id="6" name="Stand5.12">
            <a:hlinkClick r:id="" action="ppaction://media"/>
            <a:extLst>
              <a:ext uri="{FF2B5EF4-FFF2-40B4-BE49-F238E27FC236}">
                <a16:creationId xmlns:a16="http://schemas.microsoft.com/office/drawing/2014/main" id="{1216C75A-D028-871F-29D1-68B538E1DF5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943023"/>
            <a:ext cx="9144000" cy="5143500"/>
          </a:xfrm>
          <a:prstGeom prst="rect">
            <a:avLst/>
          </a:prstGeom>
        </p:spPr>
      </p:pic>
      <p:sp>
        <p:nvSpPr>
          <p:cNvPr id="5" name="Textfeld 4">
            <a:extLst>
              <a:ext uri="{FF2B5EF4-FFF2-40B4-BE49-F238E27FC236}">
                <a16:creationId xmlns:a16="http://schemas.microsoft.com/office/drawing/2014/main" id="{08FB17B3-2375-8F94-C1F1-D325A18BA89A}"/>
              </a:ext>
            </a:extLst>
          </p:cNvPr>
          <p:cNvSpPr txBox="1"/>
          <p:nvPr/>
        </p:nvSpPr>
        <p:spPr>
          <a:xfrm>
            <a:off x="683568" y="6090866"/>
            <a:ext cx="2592288" cy="369332"/>
          </a:xfrm>
          <a:prstGeom prst="rect">
            <a:avLst/>
          </a:prstGeom>
          <a:noFill/>
        </p:spPr>
        <p:txBody>
          <a:bodyPr wrap="square" rtlCol="0">
            <a:spAutoFit/>
          </a:bodyPr>
          <a:lstStyle/>
          <a:p>
            <a:r>
              <a:rPr lang="de-DE" dirty="0"/>
              <a:t>Stand 05.12.2024</a:t>
            </a:r>
          </a:p>
        </p:txBody>
      </p:sp>
    </p:spTree>
    <p:extLst>
      <p:ext uri="{BB962C8B-B14F-4D97-AF65-F5344CB8AC3E}">
        <p14:creationId xmlns:p14="http://schemas.microsoft.com/office/powerpoint/2010/main" val="18356530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9084"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49FB48-100A-AB15-65B9-B71D547B247A}"/>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87700472-C8CE-7523-930F-D6AC3B46848D}"/>
              </a:ext>
            </a:extLst>
          </p:cNvPr>
          <p:cNvSpPr/>
          <p:nvPr/>
        </p:nvSpPr>
        <p:spPr>
          <a:xfrm>
            <a:off x="0" y="0"/>
            <a:ext cx="9144000" cy="914400"/>
          </a:xfrm>
          <a:custGeom>
            <a:avLst/>
            <a:gdLst/>
            <a:ahLst/>
            <a:cxnLst/>
            <a:rect l="l" t="t" r="r" b="b"/>
            <a:pathLst>
              <a:path w="9144000" h="914400">
                <a:moveTo>
                  <a:pt x="9144000" y="0"/>
                </a:moveTo>
                <a:lnTo>
                  <a:pt x="0" y="0"/>
                </a:lnTo>
                <a:lnTo>
                  <a:pt x="0" y="914400"/>
                </a:lnTo>
                <a:lnTo>
                  <a:pt x="9144000" y="914400"/>
                </a:lnTo>
                <a:lnTo>
                  <a:pt x="9144000" y="0"/>
                </a:lnTo>
                <a:close/>
              </a:path>
            </a:pathLst>
          </a:custGeom>
          <a:solidFill>
            <a:srgbClr val="F1F1F1"/>
          </a:solidFill>
        </p:spPr>
        <p:txBody>
          <a:bodyPr wrap="square" lIns="0" tIns="0" rIns="0" bIns="0" rtlCol="0"/>
          <a:lstStyle/>
          <a:p>
            <a:endParaRPr/>
          </a:p>
        </p:txBody>
      </p:sp>
      <p:sp>
        <p:nvSpPr>
          <p:cNvPr id="3" name="object 3">
            <a:extLst>
              <a:ext uri="{FF2B5EF4-FFF2-40B4-BE49-F238E27FC236}">
                <a16:creationId xmlns:a16="http://schemas.microsoft.com/office/drawing/2014/main" id="{6F3EE626-548A-929D-19F7-72B9291FAAD1}"/>
              </a:ext>
            </a:extLst>
          </p:cNvPr>
          <p:cNvSpPr txBox="1">
            <a:spLocks noGrp="1"/>
          </p:cNvSpPr>
          <p:nvPr>
            <p:ph type="title"/>
          </p:nvPr>
        </p:nvSpPr>
        <p:spPr>
          <a:xfrm>
            <a:off x="527100" y="221691"/>
            <a:ext cx="8223884" cy="443070"/>
          </a:xfrm>
          <a:prstGeom prst="rect">
            <a:avLst/>
          </a:prstGeom>
        </p:spPr>
        <p:txBody>
          <a:bodyPr vert="horz" wrap="square" lIns="0" tIns="12065" rIns="0" bIns="0" rtlCol="0">
            <a:spAutoFit/>
          </a:bodyPr>
          <a:lstStyle/>
          <a:p>
            <a:pPr marL="12700">
              <a:lnSpc>
                <a:spcPct val="100000"/>
              </a:lnSpc>
              <a:spcBef>
                <a:spcPts val="95"/>
              </a:spcBef>
            </a:pPr>
            <a:r>
              <a:rPr lang="de-DE" sz="2800" b="0" i="0" dirty="0">
                <a:solidFill>
                  <a:srgbClr val="000000"/>
                </a:solidFill>
                <a:effectLst/>
                <a:latin typeface="Lato" panose="020F0502020204030203" pitchFamily="34" charset="0"/>
              </a:rPr>
              <a:t>Features</a:t>
            </a:r>
            <a:endParaRPr spc="-10" dirty="0"/>
          </a:p>
        </p:txBody>
      </p:sp>
      <p:sp>
        <p:nvSpPr>
          <p:cNvPr id="4" name="object 4">
            <a:extLst>
              <a:ext uri="{FF2B5EF4-FFF2-40B4-BE49-F238E27FC236}">
                <a16:creationId xmlns:a16="http://schemas.microsoft.com/office/drawing/2014/main" id="{0830391C-5E22-1194-07CB-4CF4F4F0954E}"/>
              </a:ext>
            </a:extLst>
          </p:cNvPr>
          <p:cNvSpPr/>
          <p:nvPr/>
        </p:nvSpPr>
        <p:spPr>
          <a:xfrm>
            <a:off x="0" y="6400800"/>
            <a:ext cx="9144000" cy="457200"/>
          </a:xfrm>
          <a:custGeom>
            <a:avLst/>
            <a:gdLst/>
            <a:ahLst/>
            <a:cxnLst/>
            <a:rect l="l" t="t" r="r" b="b"/>
            <a:pathLst>
              <a:path w="9144000" h="457200">
                <a:moveTo>
                  <a:pt x="9144000" y="0"/>
                </a:moveTo>
                <a:lnTo>
                  <a:pt x="6477000" y="0"/>
                </a:lnTo>
                <a:lnTo>
                  <a:pt x="0" y="0"/>
                </a:lnTo>
                <a:lnTo>
                  <a:pt x="0" y="457200"/>
                </a:lnTo>
                <a:lnTo>
                  <a:pt x="6477000" y="457200"/>
                </a:lnTo>
                <a:lnTo>
                  <a:pt x="9144000" y="457200"/>
                </a:lnTo>
                <a:lnTo>
                  <a:pt x="9144000" y="0"/>
                </a:lnTo>
                <a:close/>
              </a:path>
            </a:pathLst>
          </a:custGeom>
          <a:solidFill>
            <a:srgbClr val="F1F1F1"/>
          </a:solidFill>
        </p:spPr>
        <p:txBody>
          <a:bodyPr wrap="square" lIns="0" tIns="0" rIns="0" bIns="0" rtlCol="0"/>
          <a:lstStyle/>
          <a:p>
            <a:endParaRPr/>
          </a:p>
        </p:txBody>
      </p:sp>
      <p:sp>
        <p:nvSpPr>
          <p:cNvPr id="6" name="object 6">
            <a:extLst>
              <a:ext uri="{FF2B5EF4-FFF2-40B4-BE49-F238E27FC236}">
                <a16:creationId xmlns:a16="http://schemas.microsoft.com/office/drawing/2014/main" id="{A048A994-3745-9598-28EF-1313034F4414}"/>
              </a:ext>
            </a:extLst>
          </p:cNvPr>
          <p:cNvSpPr txBox="1"/>
          <p:nvPr/>
        </p:nvSpPr>
        <p:spPr>
          <a:xfrm>
            <a:off x="544033" y="1219200"/>
            <a:ext cx="7931100" cy="457176"/>
          </a:xfrm>
          <a:prstGeom prst="rect">
            <a:avLst/>
          </a:prstGeom>
        </p:spPr>
        <p:txBody>
          <a:bodyPr vert="horz" wrap="square" lIns="0" tIns="13335" rIns="0" bIns="0" rtlCol="0">
            <a:spAutoFit/>
          </a:bodyPr>
          <a:lstStyle/>
          <a:p>
            <a:pPr marL="12700">
              <a:lnSpc>
                <a:spcPct val="100000"/>
              </a:lnSpc>
              <a:spcBef>
                <a:spcPts val="105"/>
              </a:spcBef>
              <a:buClr>
                <a:srgbClr val="0088CE"/>
              </a:buClr>
              <a:tabLst>
                <a:tab pos="198120" algn="l"/>
              </a:tabLst>
            </a:pPr>
            <a:endParaRPr lang="de-DE" sz="1400" b="1" i="1" spc="-10" dirty="0">
              <a:solidFill>
                <a:srgbClr val="202122"/>
              </a:solidFill>
              <a:effectLst/>
              <a:latin typeface="Arial"/>
              <a:cs typeface="Arial"/>
            </a:endParaRPr>
          </a:p>
          <a:p>
            <a:pPr marL="12700">
              <a:lnSpc>
                <a:spcPct val="100000"/>
              </a:lnSpc>
              <a:spcBef>
                <a:spcPts val="105"/>
              </a:spcBef>
              <a:buClr>
                <a:srgbClr val="0088CE"/>
              </a:buClr>
              <a:tabLst>
                <a:tab pos="198120" algn="l"/>
              </a:tabLst>
            </a:pPr>
            <a:endParaRPr lang="de-DE" sz="1400" spc="-10" dirty="0">
              <a:latin typeface="Arial"/>
              <a:cs typeface="Arial"/>
            </a:endParaRPr>
          </a:p>
        </p:txBody>
      </p:sp>
      <p:sp>
        <p:nvSpPr>
          <p:cNvPr id="8" name="object 8">
            <a:extLst>
              <a:ext uri="{FF2B5EF4-FFF2-40B4-BE49-F238E27FC236}">
                <a16:creationId xmlns:a16="http://schemas.microsoft.com/office/drawing/2014/main" id="{A0EF2273-1C54-82D7-A28A-6EEB5F73819B}"/>
              </a:ext>
            </a:extLst>
          </p:cNvPr>
          <p:cNvSpPr txBox="1">
            <a:spLocks noGrp="1"/>
          </p:cNvSpPr>
          <p:nvPr>
            <p:ph type="sldNum" sz="quarter" idx="7"/>
          </p:nvPr>
        </p:nvSpPr>
        <p:spPr>
          <a:prstGeom prst="rect">
            <a:avLst/>
          </a:prstGeom>
        </p:spPr>
        <p:txBody>
          <a:bodyPr vert="horz" wrap="square" lIns="0" tIns="0" rIns="0" bIns="0" rtlCol="0">
            <a:spAutoFit/>
          </a:bodyPr>
          <a:lstStyle/>
          <a:p>
            <a:pPr marL="55244">
              <a:lnSpc>
                <a:spcPts val="1425"/>
              </a:lnSpc>
            </a:pPr>
            <a:r>
              <a:rPr dirty="0"/>
              <a:t>Folie</a:t>
            </a:r>
            <a:r>
              <a:rPr spc="-15" dirty="0"/>
              <a:t> </a:t>
            </a:r>
            <a:fld id="{81D60167-4931-47E6-BA6A-407CBD079E47}" type="slidenum">
              <a:rPr spc="-50" dirty="0"/>
              <a:t>15</a:t>
            </a:fld>
            <a:endParaRPr spc="-50" dirty="0"/>
          </a:p>
        </p:txBody>
      </p:sp>
      <p:sp>
        <p:nvSpPr>
          <p:cNvPr id="11" name="Textfeld 10">
            <a:extLst>
              <a:ext uri="{FF2B5EF4-FFF2-40B4-BE49-F238E27FC236}">
                <a16:creationId xmlns:a16="http://schemas.microsoft.com/office/drawing/2014/main" id="{D95285F2-9AA5-DA9C-BAA8-A514BCDA73BE}"/>
              </a:ext>
            </a:extLst>
          </p:cNvPr>
          <p:cNvSpPr txBox="1"/>
          <p:nvPr/>
        </p:nvSpPr>
        <p:spPr>
          <a:xfrm>
            <a:off x="296333" y="1136091"/>
            <a:ext cx="8295167" cy="2862322"/>
          </a:xfrm>
          <a:prstGeom prst="rect">
            <a:avLst/>
          </a:prstGeom>
          <a:noFill/>
        </p:spPr>
        <p:txBody>
          <a:bodyPr wrap="square">
            <a:spAutoFit/>
          </a:bodyPr>
          <a:lstStyle/>
          <a:p>
            <a:pPr marL="355600" indent="-355600"/>
            <a:endParaRPr lang="de-DE" dirty="0">
              <a:latin typeface="Arial" panose="020B0604020202020204" pitchFamily="34" charset="0"/>
              <a:cs typeface="Arial" panose="020B0604020202020204" pitchFamily="34" charset="0"/>
            </a:endParaRPr>
          </a:p>
          <a:p>
            <a:r>
              <a:rPr lang="de-DE" dirty="0">
                <a:latin typeface="Arial" panose="020B0604020202020204" pitchFamily="34" charset="0"/>
                <a:cs typeface="Arial" panose="020B0604020202020204" pitchFamily="34" charset="0"/>
              </a:rPr>
              <a:t>8. Soundeffekte:</a:t>
            </a:r>
          </a:p>
          <a:p>
            <a:pPr marL="355600" indent="-355600"/>
            <a:r>
              <a:rPr lang="de-DE" dirty="0">
                <a:latin typeface="Arial" panose="020B0604020202020204" pitchFamily="34" charset="0"/>
                <a:cs typeface="Arial" panose="020B0604020202020204" pitchFamily="34" charset="0"/>
              </a:rPr>
              <a:t>   - Verschiedene Soundeffekte </a:t>
            </a:r>
          </a:p>
          <a:p>
            <a:pPr marL="355600"/>
            <a:r>
              <a:rPr lang="de-DE" dirty="0">
                <a:latin typeface="Arial" panose="020B0604020202020204" pitchFamily="34" charset="0"/>
                <a:cs typeface="Arial" panose="020B0604020202020204" pitchFamily="34" charset="0"/>
              </a:rPr>
              <a:t>werden abgespielt, wenn der </a:t>
            </a:r>
          </a:p>
          <a:p>
            <a:pPr marL="355600"/>
            <a:r>
              <a:rPr lang="de-DE" dirty="0">
                <a:latin typeface="Arial" panose="020B0604020202020204" pitchFamily="34" charset="0"/>
                <a:cs typeface="Arial" panose="020B0604020202020204" pitchFamily="34" charset="0"/>
              </a:rPr>
              <a:t>Spieler geht, springt oder auf den Boden aufkommt</a:t>
            </a:r>
          </a:p>
          <a:p>
            <a:pPr marL="355600"/>
            <a:endParaRPr lang="de-DE" dirty="0">
              <a:latin typeface="Arial" panose="020B0604020202020204" pitchFamily="34" charset="0"/>
              <a:cs typeface="Arial" panose="020B0604020202020204" pitchFamily="34" charset="0"/>
            </a:endParaRPr>
          </a:p>
          <a:p>
            <a:r>
              <a:rPr lang="de-DE" dirty="0">
                <a:latin typeface="Arial" panose="020B0604020202020204" pitchFamily="34" charset="0"/>
                <a:cs typeface="Arial" panose="020B0604020202020204" pitchFamily="34" charset="0"/>
              </a:rPr>
              <a:t>9. </a:t>
            </a:r>
            <a:r>
              <a:rPr lang="de-DE" dirty="0" err="1">
                <a:latin typeface="Arial" panose="020B0604020202020204" pitchFamily="34" charset="0"/>
                <a:cs typeface="Arial" panose="020B0604020202020204" pitchFamily="34" charset="0"/>
              </a:rPr>
              <a:t>Timer</a:t>
            </a:r>
            <a:r>
              <a:rPr lang="de-DE" dirty="0">
                <a:latin typeface="Arial" panose="020B0604020202020204" pitchFamily="34" charset="0"/>
                <a:cs typeface="Arial" panose="020B0604020202020204" pitchFamily="34" charset="0"/>
              </a:rPr>
              <a:t>:</a:t>
            </a:r>
          </a:p>
          <a:p>
            <a:r>
              <a:rPr lang="de-DE" dirty="0">
                <a:latin typeface="Arial" panose="020B0604020202020204" pitchFamily="34" charset="0"/>
                <a:cs typeface="Arial" panose="020B0604020202020204" pitchFamily="34" charset="0"/>
              </a:rPr>
              <a:t>   - Methoden `</a:t>
            </a:r>
            <a:r>
              <a:rPr lang="de-DE" dirty="0" err="1">
                <a:latin typeface="Arial" panose="020B0604020202020204" pitchFamily="34" charset="0"/>
                <a:cs typeface="Arial" panose="020B0604020202020204" pitchFamily="34" charset="0"/>
              </a:rPr>
              <a:t>startTimer</a:t>
            </a:r>
            <a:r>
              <a:rPr lang="de-DE" dirty="0">
                <a:latin typeface="Arial" panose="020B0604020202020204" pitchFamily="34" charset="0"/>
                <a:cs typeface="Arial" panose="020B0604020202020204" pitchFamily="34" charset="0"/>
              </a:rPr>
              <a:t>`, `</a:t>
            </a:r>
            <a:r>
              <a:rPr lang="de-DE" dirty="0" err="1">
                <a:latin typeface="Arial" panose="020B0604020202020204" pitchFamily="34" charset="0"/>
                <a:cs typeface="Arial" panose="020B0604020202020204" pitchFamily="34" charset="0"/>
              </a:rPr>
              <a:t>stopTimer</a:t>
            </a:r>
            <a:r>
              <a:rPr lang="de-DE" dirty="0">
                <a:latin typeface="Arial" panose="020B0604020202020204" pitchFamily="34" charset="0"/>
                <a:cs typeface="Arial" panose="020B0604020202020204" pitchFamily="34" charset="0"/>
              </a:rPr>
              <a:t>` etc. zum Messen der Spielzeit.</a:t>
            </a:r>
          </a:p>
          <a:p>
            <a:r>
              <a:rPr lang="de-DE" dirty="0">
                <a:latin typeface="Arial" panose="020B0604020202020204" pitchFamily="34" charset="0"/>
                <a:cs typeface="Arial" panose="020B0604020202020204" pitchFamily="34" charset="0"/>
              </a:rPr>
              <a:t>   - `</a:t>
            </a:r>
            <a:r>
              <a:rPr lang="de-DE" dirty="0" err="1">
                <a:latin typeface="Arial" panose="020B0604020202020204" pitchFamily="34" charset="0"/>
                <a:cs typeface="Arial" panose="020B0604020202020204" pitchFamily="34" charset="0"/>
              </a:rPr>
              <a:t>formatTime</a:t>
            </a:r>
            <a:r>
              <a:rPr lang="de-DE" dirty="0">
                <a:latin typeface="Arial" panose="020B0604020202020204" pitchFamily="34" charset="0"/>
                <a:cs typeface="Arial" panose="020B0604020202020204" pitchFamily="34" charset="0"/>
              </a:rPr>
              <a:t>` formatiert die Zeit in Minuten und Sekunden.</a:t>
            </a:r>
          </a:p>
          <a:p>
            <a:pPr marL="355600"/>
            <a:r>
              <a:rPr lang="de-DE" dirty="0">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26924417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93949D-AC48-4809-77D5-820BA967C45C}"/>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5EB589B0-BAF8-87B7-6436-BEE3E56B11F2}"/>
              </a:ext>
            </a:extLst>
          </p:cNvPr>
          <p:cNvSpPr/>
          <p:nvPr/>
        </p:nvSpPr>
        <p:spPr>
          <a:xfrm>
            <a:off x="0" y="0"/>
            <a:ext cx="9144000" cy="914400"/>
          </a:xfrm>
          <a:custGeom>
            <a:avLst/>
            <a:gdLst/>
            <a:ahLst/>
            <a:cxnLst/>
            <a:rect l="l" t="t" r="r" b="b"/>
            <a:pathLst>
              <a:path w="9144000" h="914400">
                <a:moveTo>
                  <a:pt x="9144000" y="0"/>
                </a:moveTo>
                <a:lnTo>
                  <a:pt x="0" y="0"/>
                </a:lnTo>
                <a:lnTo>
                  <a:pt x="0" y="914400"/>
                </a:lnTo>
                <a:lnTo>
                  <a:pt x="9144000" y="914400"/>
                </a:lnTo>
                <a:lnTo>
                  <a:pt x="9144000" y="0"/>
                </a:lnTo>
                <a:close/>
              </a:path>
            </a:pathLst>
          </a:custGeom>
          <a:solidFill>
            <a:srgbClr val="F1F1F1"/>
          </a:solidFill>
        </p:spPr>
        <p:txBody>
          <a:bodyPr wrap="square" lIns="0" tIns="0" rIns="0" bIns="0" rtlCol="0"/>
          <a:lstStyle/>
          <a:p>
            <a:endParaRPr/>
          </a:p>
        </p:txBody>
      </p:sp>
      <p:sp>
        <p:nvSpPr>
          <p:cNvPr id="3" name="object 3">
            <a:extLst>
              <a:ext uri="{FF2B5EF4-FFF2-40B4-BE49-F238E27FC236}">
                <a16:creationId xmlns:a16="http://schemas.microsoft.com/office/drawing/2014/main" id="{3E69053D-2D87-EB96-1C25-7D29BF9A7EEA}"/>
              </a:ext>
            </a:extLst>
          </p:cNvPr>
          <p:cNvSpPr txBox="1">
            <a:spLocks noGrp="1"/>
          </p:cNvSpPr>
          <p:nvPr>
            <p:ph type="title"/>
          </p:nvPr>
        </p:nvSpPr>
        <p:spPr>
          <a:prstGeom prst="rect">
            <a:avLst/>
          </a:prstGeom>
        </p:spPr>
        <p:txBody>
          <a:bodyPr vert="horz" wrap="square" lIns="0" tIns="12065" rIns="0" bIns="0" rtlCol="0">
            <a:spAutoFit/>
          </a:bodyPr>
          <a:lstStyle/>
          <a:p>
            <a:pPr marL="12700">
              <a:lnSpc>
                <a:spcPct val="100000"/>
              </a:lnSpc>
              <a:spcBef>
                <a:spcPts val="95"/>
              </a:spcBef>
            </a:pPr>
            <a:r>
              <a:rPr lang="de-DE" spc="-10" dirty="0"/>
              <a:t>Entwicklungsschritte – </a:t>
            </a:r>
            <a:r>
              <a:rPr lang="de-DE" spc="-10" dirty="0" err="1"/>
              <a:t>Timer</a:t>
            </a:r>
            <a:r>
              <a:rPr lang="de-DE" spc="-10" dirty="0"/>
              <a:t>, Sound</a:t>
            </a:r>
            <a:endParaRPr spc="-10" dirty="0"/>
          </a:p>
        </p:txBody>
      </p:sp>
      <p:sp>
        <p:nvSpPr>
          <p:cNvPr id="4" name="object 4">
            <a:extLst>
              <a:ext uri="{FF2B5EF4-FFF2-40B4-BE49-F238E27FC236}">
                <a16:creationId xmlns:a16="http://schemas.microsoft.com/office/drawing/2014/main" id="{52A7B77C-0F82-F329-32AC-9AD326D46921}"/>
              </a:ext>
            </a:extLst>
          </p:cNvPr>
          <p:cNvSpPr/>
          <p:nvPr/>
        </p:nvSpPr>
        <p:spPr>
          <a:xfrm>
            <a:off x="0" y="6400800"/>
            <a:ext cx="9144000" cy="457200"/>
          </a:xfrm>
          <a:custGeom>
            <a:avLst/>
            <a:gdLst/>
            <a:ahLst/>
            <a:cxnLst/>
            <a:rect l="l" t="t" r="r" b="b"/>
            <a:pathLst>
              <a:path w="9144000" h="457200">
                <a:moveTo>
                  <a:pt x="9144000" y="0"/>
                </a:moveTo>
                <a:lnTo>
                  <a:pt x="6477000" y="0"/>
                </a:lnTo>
                <a:lnTo>
                  <a:pt x="0" y="0"/>
                </a:lnTo>
                <a:lnTo>
                  <a:pt x="0" y="457200"/>
                </a:lnTo>
                <a:lnTo>
                  <a:pt x="6477000" y="457200"/>
                </a:lnTo>
                <a:lnTo>
                  <a:pt x="9144000" y="457200"/>
                </a:lnTo>
                <a:lnTo>
                  <a:pt x="9144000" y="0"/>
                </a:lnTo>
                <a:close/>
              </a:path>
            </a:pathLst>
          </a:custGeom>
          <a:solidFill>
            <a:srgbClr val="F1F1F1"/>
          </a:solidFill>
        </p:spPr>
        <p:txBody>
          <a:bodyPr wrap="square" lIns="0" tIns="0" rIns="0" bIns="0" rtlCol="0"/>
          <a:lstStyle/>
          <a:p>
            <a:endParaRPr/>
          </a:p>
        </p:txBody>
      </p:sp>
      <p:sp>
        <p:nvSpPr>
          <p:cNvPr id="8" name="object 8">
            <a:extLst>
              <a:ext uri="{FF2B5EF4-FFF2-40B4-BE49-F238E27FC236}">
                <a16:creationId xmlns:a16="http://schemas.microsoft.com/office/drawing/2014/main" id="{19B4D47C-BB5A-038C-D4CE-D5D09890B53C}"/>
              </a:ext>
            </a:extLst>
          </p:cNvPr>
          <p:cNvSpPr txBox="1">
            <a:spLocks noGrp="1"/>
          </p:cNvSpPr>
          <p:nvPr>
            <p:ph type="sldNum" sz="quarter" idx="7"/>
          </p:nvPr>
        </p:nvSpPr>
        <p:spPr>
          <a:prstGeom prst="rect">
            <a:avLst/>
          </a:prstGeom>
        </p:spPr>
        <p:txBody>
          <a:bodyPr vert="horz" wrap="square" lIns="0" tIns="0" rIns="0" bIns="0" rtlCol="0">
            <a:spAutoFit/>
          </a:bodyPr>
          <a:lstStyle/>
          <a:p>
            <a:pPr marL="55244">
              <a:lnSpc>
                <a:spcPts val="1425"/>
              </a:lnSpc>
            </a:pPr>
            <a:r>
              <a:rPr dirty="0"/>
              <a:t>Folie</a:t>
            </a:r>
            <a:r>
              <a:rPr spc="-15" dirty="0"/>
              <a:t> </a:t>
            </a:r>
            <a:fld id="{81D60167-4931-47E6-BA6A-407CBD079E47}" type="slidenum">
              <a:rPr spc="-50" dirty="0"/>
              <a:t>16</a:t>
            </a:fld>
            <a:endParaRPr spc="-50" dirty="0"/>
          </a:p>
        </p:txBody>
      </p:sp>
      <p:sp>
        <p:nvSpPr>
          <p:cNvPr id="5" name="Textfeld 4">
            <a:extLst>
              <a:ext uri="{FF2B5EF4-FFF2-40B4-BE49-F238E27FC236}">
                <a16:creationId xmlns:a16="http://schemas.microsoft.com/office/drawing/2014/main" id="{739C283C-648F-F714-F1EC-4E7F62095AFA}"/>
              </a:ext>
            </a:extLst>
          </p:cNvPr>
          <p:cNvSpPr txBox="1"/>
          <p:nvPr/>
        </p:nvSpPr>
        <p:spPr>
          <a:xfrm>
            <a:off x="683568" y="6090866"/>
            <a:ext cx="2592288" cy="369332"/>
          </a:xfrm>
          <a:prstGeom prst="rect">
            <a:avLst/>
          </a:prstGeom>
          <a:noFill/>
        </p:spPr>
        <p:txBody>
          <a:bodyPr wrap="square" rtlCol="0">
            <a:spAutoFit/>
          </a:bodyPr>
          <a:lstStyle/>
          <a:p>
            <a:r>
              <a:rPr lang="de-DE" dirty="0"/>
              <a:t>Stand 09.01.2025</a:t>
            </a:r>
          </a:p>
        </p:txBody>
      </p:sp>
      <p:pic>
        <p:nvPicPr>
          <p:cNvPr id="7" name="06767624">
            <a:hlinkClick r:id="" action="ppaction://media"/>
            <a:extLst>
              <a:ext uri="{FF2B5EF4-FFF2-40B4-BE49-F238E27FC236}">
                <a16:creationId xmlns:a16="http://schemas.microsoft.com/office/drawing/2014/main" id="{78EEE89D-6A7A-746C-F854-D70147E0F147}"/>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925162"/>
            <a:ext cx="9144000" cy="5143500"/>
          </a:xfrm>
          <a:prstGeom prst="rect">
            <a:avLst/>
          </a:prstGeom>
        </p:spPr>
      </p:pic>
    </p:spTree>
    <p:extLst>
      <p:ext uri="{BB962C8B-B14F-4D97-AF65-F5344CB8AC3E}">
        <p14:creationId xmlns:p14="http://schemas.microsoft.com/office/powerpoint/2010/main" val="14746593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95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27D14B-BF99-1B8A-AB8A-9E7BC5A51E69}"/>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24079650-5E04-00F8-3E00-7ED82F09A4FF}"/>
              </a:ext>
            </a:extLst>
          </p:cNvPr>
          <p:cNvSpPr/>
          <p:nvPr/>
        </p:nvSpPr>
        <p:spPr>
          <a:xfrm>
            <a:off x="0" y="0"/>
            <a:ext cx="9144000" cy="914400"/>
          </a:xfrm>
          <a:custGeom>
            <a:avLst/>
            <a:gdLst/>
            <a:ahLst/>
            <a:cxnLst/>
            <a:rect l="l" t="t" r="r" b="b"/>
            <a:pathLst>
              <a:path w="9144000" h="914400">
                <a:moveTo>
                  <a:pt x="9144000" y="0"/>
                </a:moveTo>
                <a:lnTo>
                  <a:pt x="0" y="0"/>
                </a:lnTo>
                <a:lnTo>
                  <a:pt x="0" y="914400"/>
                </a:lnTo>
                <a:lnTo>
                  <a:pt x="9144000" y="914400"/>
                </a:lnTo>
                <a:lnTo>
                  <a:pt x="9144000" y="0"/>
                </a:lnTo>
                <a:close/>
              </a:path>
            </a:pathLst>
          </a:custGeom>
          <a:solidFill>
            <a:srgbClr val="F1F1F1"/>
          </a:solidFill>
        </p:spPr>
        <p:txBody>
          <a:bodyPr wrap="square" lIns="0" tIns="0" rIns="0" bIns="0" rtlCol="0"/>
          <a:lstStyle/>
          <a:p>
            <a:endParaRPr/>
          </a:p>
        </p:txBody>
      </p:sp>
      <p:sp>
        <p:nvSpPr>
          <p:cNvPr id="3" name="object 3">
            <a:extLst>
              <a:ext uri="{FF2B5EF4-FFF2-40B4-BE49-F238E27FC236}">
                <a16:creationId xmlns:a16="http://schemas.microsoft.com/office/drawing/2014/main" id="{8EB574AD-5E8B-5E12-661E-D3A4D5CFC580}"/>
              </a:ext>
            </a:extLst>
          </p:cNvPr>
          <p:cNvSpPr txBox="1">
            <a:spLocks noGrp="1"/>
          </p:cNvSpPr>
          <p:nvPr>
            <p:ph type="title"/>
          </p:nvPr>
        </p:nvSpPr>
        <p:spPr>
          <a:xfrm>
            <a:off x="527100" y="221691"/>
            <a:ext cx="8223884" cy="443070"/>
          </a:xfrm>
          <a:prstGeom prst="rect">
            <a:avLst/>
          </a:prstGeom>
        </p:spPr>
        <p:txBody>
          <a:bodyPr vert="horz" wrap="square" lIns="0" tIns="12065" rIns="0" bIns="0" rtlCol="0">
            <a:spAutoFit/>
          </a:bodyPr>
          <a:lstStyle/>
          <a:p>
            <a:pPr marL="12700">
              <a:lnSpc>
                <a:spcPct val="100000"/>
              </a:lnSpc>
              <a:spcBef>
                <a:spcPts val="95"/>
              </a:spcBef>
            </a:pPr>
            <a:r>
              <a:rPr lang="de-DE" sz="2800" b="0" i="0" dirty="0">
                <a:solidFill>
                  <a:srgbClr val="000000"/>
                </a:solidFill>
                <a:effectLst/>
                <a:latin typeface="Lato" panose="020F0502020204030203" pitchFamily="34" charset="0"/>
              </a:rPr>
              <a:t>Features</a:t>
            </a:r>
            <a:endParaRPr spc="-10" dirty="0"/>
          </a:p>
        </p:txBody>
      </p:sp>
      <p:sp>
        <p:nvSpPr>
          <p:cNvPr id="4" name="object 4">
            <a:extLst>
              <a:ext uri="{FF2B5EF4-FFF2-40B4-BE49-F238E27FC236}">
                <a16:creationId xmlns:a16="http://schemas.microsoft.com/office/drawing/2014/main" id="{F1DC57AC-A1DC-0D00-4A92-2974DE8F6B58}"/>
              </a:ext>
            </a:extLst>
          </p:cNvPr>
          <p:cNvSpPr/>
          <p:nvPr/>
        </p:nvSpPr>
        <p:spPr>
          <a:xfrm>
            <a:off x="0" y="6400800"/>
            <a:ext cx="9144000" cy="457200"/>
          </a:xfrm>
          <a:custGeom>
            <a:avLst/>
            <a:gdLst/>
            <a:ahLst/>
            <a:cxnLst/>
            <a:rect l="l" t="t" r="r" b="b"/>
            <a:pathLst>
              <a:path w="9144000" h="457200">
                <a:moveTo>
                  <a:pt x="9144000" y="0"/>
                </a:moveTo>
                <a:lnTo>
                  <a:pt x="6477000" y="0"/>
                </a:lnTo>
                <a:lnTo>
                  <a:pt x="0" y="0"/>
                </a:lnTo>
                <a:lnTo>
                  <a:pt x="0" y="457200"/>
                </a:lnTo>
                <a:lnTo>
                  <a:pt x="6477000" y="457200"/>
                </a:lnTo>
                <a:lnTo>
                  <a:pt x="9144000" y="457200"/>
                </a:lnTo>
                <a:lnTo>
                  <a:pt x="9144000" y="0"/>
                </a:lnTo>
                <a:close/>
              </a:path>
            </a:pathLst>
          </a:custGeom>
          <a:solidFill>
            <a:srgbClr val="F1F1F1"/>
          </a:solidFill>
        </p:spPr>
        <p:txBody>
          <a:bodyPr wrap="square" lIns="0" tIns="0" rIns="0" bIns="0" rtlCol="0"/>
          <a:lstStyle/>
          <a:p>
            <a:endParaRPr/>
          </a:p>
        </p:txBody>
      </p:sp>
      <p:sp>
        <p:nvSpPr>
          <p:cNvPr id="6" name="object 6">
            <a:extLst>
              <a:ext uri="{FF2B5EF4-FFF2-40B4-BE49-F238E27FC236}">
                <a16:creationId xmlns:a16="http://schemas.microsoft.com/office/drawing/2014/main" id="{A5A3F05C-C49C-765F-E02A-1F3BBADD2332}"/>
              </a:ext>
            </a:extLst>
          </p:cNvPr>
          <p:cNvSpPr txBox="1"/>
          <p:nvPr/>
        </p:nvSpPr>
        <p:spPr>
          <a:xfrm>
            <a:off x="544033" y="1219200"/>
            <a:ext cx="7931100" cy="457176"/>
          </a:xfrm>
          <a:prstGeom prst="rect">
            <a:avLst/>
          </a:prstGeom>
        </p:spPr>
        <p:txBody>
          <a:bodyPr vert="horz" wrap="square" lIns="0" tIns="13335" rIns="0" bIns="0" rtlCol="0">
            <a:spAutoFit/>
          </a:bodyPr>
          <a:lstStyle/>
          <a:p>
            <a:pPr marL="12700">
              <a:lnSpc>
                <a:spcPct val="100000"/>
              </a:lnSpc>
              <a:spcBef>
                <a:spcPts val="105"/>
              </a:spcBef>
              <a:buClr>
                <a:srgbClr val="0088CE"/>
              </a:buClr>
              <a:tabLst>
                <a:tab pos="198120" algn="l"/>
              </a:tabLst>
            </a:pPr>
            <a:endParaRPr lang="de-DE" sz="1400" b="1" i="1" spc="-10" dirty="0">
              <a:solidFill>
                <a:srgbClr val="202122"/>
              </a:solidFill>
              <a:effectLst/>
              <a:latin typeface="Arial"/>
              <a:cs typeface="Arial"/>
            </a:endParaRPr>
          </a:p>
          <a:p>
            <a:pPr marL="12700">
              <a:lnSpc>
                <a:spcPct val="100000"/>
              </a:lnSpc>
              <a:spcBef>
                <a:spcPts val="105"/>
              </a:spcBef>
              <a:buClr>
                <a:srgbClr val="0088CE"/>
              </a:buClr>
              <a:tabLst>
                <a:tab pos="198120" algn="l"/>
              </a:tabLst>
            </a:pPr>
            <a:endParaRPr lang="de-DE" sz="1400" spc="-10" dirty="0">
              <a:latin typeface="Arial"/>
              <a:cs typeface="Arial"/>
            </a:endParaRPr>
          </a:p>
        </p:txBody>
      </p:sp>
      <p:sp>
        <p:nvSpPr>
          <p:cNvPr id="8" name="object 8">
            <a:extLst>
              <a:ext uri="{FF2B5EF4-FFF2-40B4-BE49-F238E27FC236}">
                <a16:creationId xmlns:a16="http://schemas.microsoft.com/office/drawing/2014/main" id="{3B6B38AB-DFAD-FB05-894F-DDB8BB6DCFD1}"/>
              </a:ext>
            </a:extLst>
          </p:cNvPr>
          <p:cNvSpPr txBox="1">
            <a:spLocks noGrp="1"/>
          </p:cNvSpPr>
          <p:nvPr>
            <p:ph type="sldNum" sz="quarter" idx="7"/>
          </p:nvPr>
        </p:nvSpPr>
        <p:spPr>
          <a:prstGeom prst="rect">
            <a:avLst/>
          </a:prstGeom>
        </p:spPr>
        <p:txBody>
          <a:bodyPr vert="horz" wrap="square" lIns="0" tIns="0" rIns="0" bIns="0" rtlCol="0">
            <a:spAutoFit/>
          </a:bodyPr>
          <a:lstStyle/>
          <a:p>
            <a:pPr marL="55244">
              <a:lnSpc>
                <a:spcPts val="1425"/>
              </a:lnSpc>
            </a:pPr>
            <a:r>
              <a:rPr dirty="0"/>
              <a:t>Folie</a:t>
            </a:r>
            <a:r>
              <a:rPr spc="-15" dirty="0"/>
              <a:t> </a:t>
            </a:r>
            <a:fld id="{81D60167-4931-47E6-BA6A-407CBD079E47}" type="slidenum">
              <a:rPr spc="-50" dirty="0"/>
              <a:t>17</a:t>
            </a:fld>
            <a:endParaRPr spc="-50" dirty="0"/>
          </a:p>
        </p:txBody>
      </p:sp>
      <p:sp>
        <p:nvSpPr>
          <p:cNvPr id="11" name="Textfeld 10">
            <a:extLst>
              <a:ext uri="{FF2B5EF4-FFF2-40B4-BE49-F238E27FC236}">
                <a16:creationId xmlns:a16="http://schemas.microsoft.com/office/drawing/2014/main" id="{E9F13395-B219-6B7B-A6B4-3353DBE9C851}"/>
              </a:ext>
            </a:extLst>
          </p:cNvPr>
          <p:cNvSpPr txBox="1"/>
          <p:nvPr/>
        </p:nvSpPr>
        <p:spPr>
          <a:xfrm>
            <a:off x="296333" y="1136091"/>
            <a:ext cx="8295167" cy="5078313"/>
          </a:xfrm>
          <a:prstGeom prst="rect">
            <a:avLst/>
          </a:prstGeom>
          <a:noFill/>
        </p:spPr>
        <p:txBody>
          <a:bodyPr wrap="square">
            <a:spAutoFit/>
          </a:bodyPr>
          <a:lstStyle/>
          <a:p>
            <a:r>
              <a:rPr lang="de-DE" dirty="0">
                <a:latin typeface="Arial" panose="020B0604020202020204" pitchFamily="34" charset="0"/>
                <a:cs typeface="Arial" panose="020B0604020202020204" pitchFamily="34" charset="0"/>
              </a:rPr>
              <a:t>10. Spielstart:</a:t>
            </a:r>
          </a:p>
          <a:p>
            <a:pPr marL="355600" indent="-355600"/>
            <a:r>
              <a:rPr lang="de-DE" dirty="0">
                <a:latin typeface="Arial" panose="020B0604020202020204" pitchFamily="34" charset="0"/>
                <a:cs typeface="Arial" panose="020B0604020202020204" pitchFamily="34" charset="0"/>
              </a:rPr>
              <a:t>   - Die Methode `</a:t>
            </a:r>
            <a:r>
              <a:rPr lang="de-DE" dirty="0" err="1">
                <a:latin typeface="Arial" panose="020B0604020202020204" pitchFamily="34" charset="0"/>
                <a:cs typeface="Arial" panose="020B0604020202020204" pitchFamily="34" charset="0"/>
              </a:rPr>
              <a:t>start</a:t>
            </a:r>
            <a:r>
              <a:rPr lang="de-DE" dirty="0">
                <a:latin typeface="Arial" panose="020B0604020202020204" pitchFamily="34" charset="0"/>
                <a:cs typeface="Arial" panose="020B0604020202020204" pitchFamily="34" charset="0"/>
              </a:rPr>
              <a:t>` initialisiert die `</a:t>
            </a:r>
            <a:r>
              <a:rPr lang="de-DE" dirty="0" err="1">
                <a:latin typeface="Arial" panose="020B0604020202020204" pitchFamily="34" charset="0"/>
                <a:cs typeface="Arial" panose="020B0604020202020204" pitchFamily="34" charset="0"/>
              </a:rPr>
              <a:t>elementList</a:t>
            </a:r>
            <a:r>
              <a:rPr lang="de-DE" dirty="0">
                <a:latin typeface="Arial" panose="020B0604020202020204" pitchFamily="34" charset="0"/>
                <a:cs typeface="Arial" panose="020B0604020202020204" pitchFamily="34" charset="0"/>
              </a:rPr>
              <a:t>`, erstellt `</a:t>
            </a:r>
            <a:r>
              <a:rPr lang="de-DE" dirty="0" err="1">
                <a:latin typeface="Arial" panose="020B0604020202020204" pitchFamily="34" charset="0"/>
                <a:cs typeface="Arial" panose="020B0604020202020204" pitchFamily="34" charset="0"/>
              </a:rPr>
              <a:t>player</a:t>
            </a:r>
            <a:r>
              <a:rPr lang="de-DE" dirty="0">
                <a:latin typeface="Arial" panose="020B0604020202020204" pitchFamily="34" charset="0"/>
                <a:cs typeface="Arial" panose="020B0604020202020204" pitchFamily="34" charset="0"/>
              </a:rPr>
              <a:t>` und `</a:t>
            </a:r>
            <a:r>
              <a:rPr lang="de-DE" dirty="0" err="1">
                <a:latin typeface="Arial" panose="020B0604020202020204" pitchFamily="34" charset="0"/>
                <a:cs typeface="Arial" panose="020B0604020202020204" pitchFamily="34" charset="0"/>
              </a:rPr>
              <a:t>level</a:t>
            </a:r>
            <a:r>
              <a:rPr lang="de-DE" dirty="0">
                <a:latin typeface="Arial" panose="020B0604020202020204" pitchFamily="34" charset="0"/>
                <a:cs typeface="Arial" panose="020B0604020202020204" pitchFamily="34" charset="0"/>
              </a:rPr>
              <a:t>` und fügt sie zur `</a:t>
            </a:r>
            <a:r>
              <a:rPr lang="de-DE" dirty="0" err="1">
                <a:latin typeface="Arial" panose="020B0604020202020204" pitchFamily="34" charset="0"/>
                <a:cs typeface="Arial" panose="020B0604020202020204" pitchFamily="34" charset="0"/>
              </a:rPr>
              <a:t>elementList</a:t>
            </a:r>
            <a:r>
              <a:rPr lang="de-DE" dirty="0">
                <a:latin typeface="Arial" panose="020B0604020202020204" pitchFamily="34" charset="0"/>
                <a:cs typeface="Arial" panose="020B0604020202020204" pitchFamily="34" charset="0"/>
              </a:rPr>
              <a:t>` hinzu.</a:t>
            </a:r>
          </a:p>
          <a:p>
            <a:pPr marL="355600" indent="-355600"/>
            <a:r>
              <a:rPr lang="de-DE" dirty="0">
                <a:latin typeface="Arial" panose="020B0604020202020204" pitchFamily="34" charset="0"/>
                <a:cs typeface="Arial" panose="020B0604020202020204" pitchFamily="34" charset="0"/>
              </a:rPr>
              <a:t>   - Methode `tick` wird durch `</a:t>
            </a:r>
            <a:r>
              <a:rPr lang="de-DE" dirty="0" err="1">
                <a:latin typeface="Arial" panose="020B0604020202020204" pitchFamily="34" charset="0"/>
                <a:cs typeface="Arial" panose="020B0604020202020204" pitchFamily="34" charset="0"/>
              </a:rPr>
              <a:t>requestAnimationFrame</a:t>
            </a:r>
            <a:r>
              <a:rPr lang="de-DE" dirty="0">
                <a:latin typeface="Arial" panose="020B0604020202020204" pitchFamily="34" charset="0"/>
                <a:cs typeface="Arial" panose="020B0604020202020204" pitchFamily="34" charset="0"/>
              </a:rPr>
              <a:t>` kontinuierlich aufgerufen, um das Spiel zu aktualisieren und zu rendern.</a:t>
            </a:r>
          </a:p>
          <a:p>
            <a:pPr marL="355600" indent="-355600"/>
            <a:endParaRPr lang="de-DE" dirty="0">
              <a:latin typeface="Arial" panose="020B0604020202020204" pitchFamily="34" charset="0"/>
              <a:cs typeface="Arial" panose="020B0604020202020204" pitchFamily="34" charset="0"/>
            </a:endParaRPr>
          </a:p>
          <a:p>
            <a:r>
              <a:rPr lang="de-DE" dirty="0">
                <a:latin typeface="Arial" panose="020B0604020202020204" pitchFamily="34" charset="0"/>
                <a:cs typeface="Arial" panose="020B0604020202020204" pitchFamily="34" charset="0"/>
              </a:rPr>
              <a:t>11. Spielablauf:</a:t>
            </a:r>
          </a:p>
          <a:p>
            <a:pPr marL="355600" indent="-177800"/>
            <a:r>
              <a:rPr lang="de-DE" dirty="0">
                <a:latin typeface="Arial" panose="020B0604020202020204" pitchFamily="34" charset="0"/>
                <a:cs typeface="Arial" panose="020B0604020202020204" pitchFamily="34" charset="0"/>
              </a:rPr>
              <a:t> - In der Methode `tick` wird der Bildschirm gelöscht und die Kamera aktualisiert.</a:t>
            </a:r>
          </a:p>
          <a:p>
            <a:pPr marL="355600" indent="-177800"/>
            <a:r>
              <a:rPr lang="de-DE" dirty="0">
                <a:latin typeface="Arial" panose="020B0604020202020204" pitchFamily="34" charset="0"/>
                <a:cs typeface="Arial" panose="020B0604020202020204" pitchFamily="34" charset="0"/>
              </a:rPr>
              <a:t>- Die Elemente in `</a:t>
            </a:r>
            <a:r>
              <a:rPr lang="de-DE" dirty="0" err="1">
                <a:latin typeface="Arial" panose="020B0604020202020204" pitchFamily="34" charset="0"/>
                <a:cs typeface="Arial" panose="020B0604020202020204" pitchFamily="34" charset="0"/>
              </a:rPr>
              <a:t>elementList</a:t>
            </a:r>
            <a:r>
              <a:rPr lang="de-DE" dirty="0">
                <a:latin typeface="Arial" panose="020B0604020202020204" pitchFamily="34" charset="0"/>
                <a:cs typeface="Arial" panose="020B0604020202020204" pitchFamily="34" charset="0"/>
              </a:rPr>
              <a:t>` werden gezeichnet und ihre Aktionen ausgeführt. </a:t>
            </a:r>
          </a:p>
          <a:p>
            <a:pPr marL="355600" indent="-177800"/>
            <a:r>
              <a:rPr lang="de-DE" dirty="0">
                <a:latin typeface="Arial" panose="020B0604020202020204" pitchFamily="34" charset="0"/>
                <a:cs typeface="Arial" panose="020B0604020202020204" pitchFamily="34" charset="0"/>
              </a:rPr>
              <a:t>- die Methoden `</a:t>
            </a:r>
            <a:r>
              <a:rPr lang="de-DE" dirty="0" err="1">
                <a:latin typeface="Arial" panose="020B0604020202020204" pitchFamily="34" charset="0"/>
                <a:cs typeface="Arial" panose="020B0604020202020204" pitchFamily="34" charset="0"/>
              </a:rPr>
              <a:t>updateHorizontalCamera</a:t>
            </a:r>
            <a:r>
              <a:rPr lang="de-DE" dirty="0">
                <a:latin typeface="Arial" panose="020B0604020202020204" pitchFamily="34" charset="0"/>
                <a:cs typeface="Arial" panose="020B0604020202020204" pitchFamily="34" charset="0"/>
              </a:rPr>
              <a:t>` und `</a:t>
            </a:r>
            <a:r>
              <a:rPr lang="de-DE" dirty="0" err="1">
                <a:latin typeface="Arial" panose="020B0604020202020204" pitchFamily="34" charset="0"/>
                <a:cs typeface="Arial" panose="020B0604020202020204" pitchFamily="34" charset="0"/>
              </a:rPr>
              <a:t>updateVerticalCamera</a:t>
            </a:r>
            <a:r>
              <a:rPr lang="de-DE" dirty="0">
                <a:latin typeface="Arial" panose="020B0604020202020204" pitchFamily="34" charset="0"/>
                <a:cs typeface="Arial" panose="020B0604020202020204" pitchFamily="34" charset="0"/>
              </a:rPr>
              <a:t>` sorgen dafür, dass die Kamera dem Spieler folgt, indem sie die Zeichenfläche entsprechend der Spielerposition verschiebt.</a:t>
            </a:r>
          </a:p>
          <a:p>
            <a:endParaRPr lang="de-DE" dirty="0">
              <a:latin typeface="Arial" panose="020B0604020202020204" pitchFamily="34" charset="0"/>
              <a:cs typeface="Arial" panose="020B0604020202020204" pitchFamily="34" charset="0"/>
            </a:endParaRPr>
          </a:p>
          <a:p>
            <a:r>
              <a:rPr lang="de-DE" dirty="0">
                <a:latin typeface="Arial" panose="020B0604020202020204" pitchFamily="34" charset="0"/>
                <a:cs typeface="Arial" panose="020B0604020202020204" pitchFamily="34" charset="0"/>
              </a:rPr>
              <a:t>12. Spielende:</a:t>
            </a:r>
          </a:p>
          <a:p>
            <a:pPr marL="177800"/>
            <a:r>
              <a:rPr lang="de-DE" dirty="0">
                <a:latin typeface="Arial" panose="020B0604020202020204" pitchFamily="34" charset="0"/>
                <a:cs typeface="Arial" panose="020B0604020202020204" pitchFamily="34" charset="0"/>
              </a:rPr>
              <a:t>- mit Kollision des `</a:t>
            </a:r>
            <a:r>
              <a:rPr lang="de-DE" dirty="0" err="1">
                <a:latin typeface="Arial" panose="020B0604020202020204" pitchFamily="34" charset="0"/>
                <a:cs typeface="Arial" panose="020B0604020202020204" pitchFamily="34" charset="0"/>
              </a:rPr>
              <a:t>player</a:t>
            </a:r>
            <a:r>
              <a:rPr lang="de-DE" dirty="0">
                <a:latin typeface="Arial" panose="020B0604020202020204" pitchFamily="34" charset="0"/>
                <a:cs typeface="Arial" panose="020B0604020202020204" pitchFamily="34" charset="0"/>
              </a:rPr>
              <a:t>` mit `</a:t>
            </a:r>
            <a:r>
              <a:rPr lang="de-DE" dirty="0" err="1">
                <a:latin typeface="Arial" panose="020B0604020202020204" pitchFamily="34" charset="0"/>
                <a:cs typeface="Arial" panose="020B0604020202020204" pitchFamily="34" charset="0"/>
              </a:rPr>
              <a:t>goal</a:t>
            </a:r>
            <a:r>
              <a:rPr lang="de-DE" dirty="0">
                <a:latin typeface="Arial" panose="020B0604020202020204" pitchFamily="34" charset="0"/>
                <a:cs typeface="Arial" panose="020B0604020202020204" pitchFamily="34" charset="0"/>
              </a:rPr>
              <a:t>` ist das Level beendet</a:t>
            </a:r>
            <a:endParaRPr lang="de-DE" dirty="0"/>
          </a:p>
          <a:p>
            <a:endParaRPr lang="de-DE" dirty="0"/>
          </a:p>
        </p:txBody>
      </p:sp>
    </p:spTree>
    <p:extLst>
      <p:ext uri="{BB962C8B-B14F-4D97-AF65-F5344CB8AC3E}">
        <p14:creationId xmlns:p14="http://schemas.microsoft.com/office/powerpoint/2010/main" val="12491703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E724F3-7A61-4114-B6C6-7EA102C2539D}"/>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EC6D45F9-74DF-B452-DF62-AFFD2DCAE0AF}"/>
              </a:ext>
            </a:extLst>
          </p:cNvPr>
          <p:cNvSpPr/>
          <p:nvPr/>
        </p:nvSpPr>
        <p:spPr>
          <a:xfrm>
            <a:off x="0" y="0"/>
            <a:ext cx="9144000" cy="914400"/>
          </a:xfrm>
          <a:custGeom>
            <a:avLst/>
            <a:gdLst/>
            <a:ahLst/>
            <a:cxnLst/>
            <a:rect l="l" t="t" r="r" b="b"/>
            <a:pathLst>
              <a:path w="9144000" h="914400">
                <a:moveTo>
                  <a:pt x="9144000" y="0"/>
                </a:moveTo>
                <a:lnTo>
                  <a:pt x="0" y="0"/>
                </a:lnTo>
                <a:lnTo>
                  <a:pt x="0" y="914400"/>
                </a:lnTo>
                <a:lnTo>
                  <a:pt x="9144000" y="914400"/>
                </a:lnTo>
                <a:lnTo>
                  <a:pt x="9144000" y="0"/>
                </a:lnTo>
                <a:close/>
              </a:path>
            </a:pathLst>
          </a:custGeom>
          <a:solidFill>
            <a:srgbClr val="F1F1F1"/>
          </a:solidFill>
        </p:spPr>
        <p:txBody>
          <a:bodyPr wrap="square" lIns="0" tIns="0" rIns="0" bIns="0" rtlCol="0"/>
          <a:lstStyle/>
          <a:p>
            <a:endParaRPr/>
          </a:p>
        </p:txBody>
      </p:sp>
      <p:sp>
        <p:nvSpPr>
          <p:cNvPr id="3" name="object 3">
            <a:extLst>
              <a:ext uri="{FF2B5EF4-FFF2-40B4-BE49-F238E27FC236}">
                <a16:creationId xmlns:a16="http://schemas.microsoft.com/office/drawing/2014/main" id="{C096BFAE-88A4-D6BE-BC51-762CB8C5C0BC}"/>
              </a:ext>
            </a:extLst>
          </p:cNvPr>
          <p:cNvSpPr txBox="1">
            <a:spLocks noGrp="1"/>
          </p:cNvSpPr>
          <p:nvPr>
            <p:ph type="title"/>
          </p:nvPr>
        </p:nvSpPr>
        <p:spPr>
          <a:prstGeom prst="rect">
            <a:avLst/>
          </a:prstGeom>
        </p:spPr>
        <p:txBody>
          <a:bodyPr vert="horz" wrap="square" lIns="0" tIns="12065" rIns="0" bIns="0" rtlCol="0">
            <a:spAutoFit/>
          </a:bodyPr>
          <a:lstStyle/>
          <a:p>
            <a:pPr marL="12700">
              <a:lnSpc>
                <a:spcPct val="100000"/>
              </a:lnSpc>
              <a:spcBef>
                <a:spcPts val="95"/>
              </a:spcBef>
            </a:pPr>
            <a:r>
              <a:rPr lang="de-DE" spc="-10" dirty="0"/>
              <a:t>Finales Layout</a:t>
            </a:r>
            <a:endParaRPr spc="-10" dirty="0"/>
          </a:p>
        </p:txBody>
      </p:sp>
      <p:sp>
        <p:nvSpPr>
          <p:cNvPr id="4" name="object 4">
            <a:extLst>
              <a:ext uri="{FF2B5EF4-FFF2-40B4-BE49-F238E27FC236}">
                <a16:creationId xmlns:a16="http://schemas.microsoft.com/office/drawing/2014/main" id="{7F18AFD8-85EC-97BE-FE34-4000E2C80B71}"/>
              </a:ext>
            </a:extLst>
          </p:cNvPr>
          <p:cNvSpPr/>
          <p:nvPr/>
        </p:nvSpPr>
        <p:spPr>
          <a:xfrm>
            <a:off x="0" y="6400800"/>
            <a:ext cx="9144000" cy="457200"/>
          </a:xfrm>
          <a:custGeom>
            <a:avLst/>
            <a:gdLst/>
            <a:ahLst/>
            <a:cxnLst/>
            <a:rect l="l" t="t" r="r" b="b"/>
            <a:pathLst>
              <a:path w="9144000" h="457200">
                <a:moveTo>
                  <a:pt x="9144000" y="0"/>
                </a:moveTo>
                <a:lnTo>
                  <a:pt x="6477000" y="0"/>
                </a:lnTo>
                <a:lnTo>
                  <a:pt x="0" y="0"/>
                </a:lnTo>
                <a:lnTo>
                  <a:pt x="0" y="457200"/>
                </a:lnTo>
                <a:lnTo>
                  <a:pt x="6477000" y="457200"/>
                </a:lnTo>
                <a:lnTo>
                  <a:pt x="9144000" y="457200"/>
                </a:lnTo>
                <a:lnTo>
                  <a:pt x="9144000" y="0"/>
                </a:lnTo>
                <a:close/>
              </a:path>
            </a:pathLst>
          </a:custGeom>
          <a:solidFill>
            <a:srgbClr val="F1F1F1"/>
          </a:solidFill>
        </p:spPr>
        <p:txBody>
          <a:bodyPr wrap="square" lIns="0" tIns="0" rIns="0" bIns="0" rtlCol="0"/>
          <a:lstStyle/>
          <a:p>
            <a:endParaRPr/>
          </a:p>
        </p:txBody>
      </p:sp>
      <p:sp>
        <p:nvSpPr>
          <p:cNvPr id="8" name="object 8">
            <a:extLst>
              <a:ext uri="{FF2B5EF4-FFF2-40B4-BE49-F238E27FC236}">
                <a16:creationId xmlns:a16="http://schemas.microsoft.com/office/drawing/2014/main" id="{E8191217-BB68-0100-4F06-D94475C6557D}"/>
              </a:ext>
            </a:extLst>
          </p:cNvPr>
          <p:cNvSpPr txBox="1">
            <a:spLocks noGrp="1"/>
          </p:cNvSpPr>
          <p:nvPr>
            <p:ph type="sldNum" sz="quarter" idx="7"/>
          </p:nvPr>
        </p:nvSpPr>
        <p:spPr>
          <a:prstGeom prst="rect">
            <a:avLst/>
          </a:prstGeom>
        </p:spPr>
        <p:txBody>
          <a:bodyPr vert="horz" wrap="square" lIns="0" tIns="0" rIns="0" bIns="0" rtlCol="0">
            <a:spAutoFit/>
          </a:bodyPr>
          <a:lstStyle/>
          <a:p>
            <a:pPr marL="55244">
              <a:lnSpc>
                <a:spcPts val="1425"/>
              </a:lnSpc>
            </a:pPr>
            <a:r>
              <a:rPr dirty="0"/>
              <a:t>Folie</a:t>
            </a:r>
            <a:r>
              <a:rPr spc="-15" dirty="0"/>
              <a:t> </a:t>
            </a:r>
            <a:fld id="{81D60167-4931-47E6-BA6A-407CBD079E47}" type="slidenum">
              <a:rPr spc="-50" dirty="0"/>
              <a:t>18</a:t>
            </a:fld>
            <a:endParaRPr spc="-50" dirty="0"/>
          </a:p>
        </p:txBody>
      </p:sp>
      <p:pic>
        <p:nvPicPr>
          <p:cNvPr id="6" name="Grafik 5">
            <a:extLst>
              <a:ext uri="{FF2B5EF4-FFF2-40B4-BE49-F238E27FC236}">
                <a16:creationId xmlns:a16="http://schemas.microsoft.com/office/drawing/2014/main" id="{0036B495-551C-8C8A-AC3F-A17003166433}"/>
              </a:ext>
            </a:extLst>
          </p:cNvPr>
          <p:cNvPicPr>
            <a:picLocks noChangeAspect="1"/>
          </p:cNvPicPr>
          <p:nvPr/>
        </p:nvPicPr>
        <p:blipFill>
          <a:blip r:embed="rId2"/>
          <a:stretch>
            <a:fillRect/>
          </a:stretch>
        </p:blipFill>
        <p:spPr>
          <a:xfrm>
            <a:off x="0" y="1240495"/>
            <a:ext cx="9144000" cy="4377010"/>
          </a:xfrm>
          <a:prstGeom prst="rect">
            <a:avLst/>
          </a:prstGeom>
        </p:spPr>
      </p:pic>
    </p:spTree>
    <p:extLst>
      <p:ext uri="{BB962C8B-B14F-4D97-AF65-F5344CB8AC3E}">
        <p14:creationId xmlns:p14="http://schemas.microsoft.com/office/powerpoint/2010/main" val="7635181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28FCEB-BCD8-9ADA-46C7-8F50B5C04F8B}"/>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C9C34838-AE47-306C-DD44-287B44EF4032}"/>
              </a:ext>
            </a:extLst>
          </p:cNvPr>
          <p:cNvSpPr/>
          <p:nvPr/>
        </p:nvSpPr>
        <p:spPr>
          <a:xfrm>
            <a:off x="0" y="0"/>
            <a:ext cx="9144000" cy="914400"/>
          </a:xfrm>
          <a:custGeom>
            <a:avLst/>
            <a:gdLst/>
            <a:ahLst/>
            <a:cxnLst/>
            <a:rect l="l" t="t" r="r" b="b"/>
            <a:pathLst>
              <a:path w="9144000" h="914400">
                <a:moveTo>
                  <a:pt x="9144000" y="0"/>
                </a:moveTo>
                <a:lnTo>
                  <a:pt x="0" y="0"/>
                </a:lnTo>
                <a:lnTo>
                  <a:pt x="0" y="914400"/>
                </a:lnTo>
                <a:lnTo>
                  <a:pt x="9144000" y="914400"/>
                </a:lnTo>
                <a:lnTo>
                  <a:pt x="9144000" y="0"/>
                </a:lnTo>
                <a:close/>
              </a:path>
            </a:pathLst>
          </a:custGeom>
          <a:solidFill>
            <a:srgbClr val="F1F1F1"/>
          </a:solidFill>
        </p:spPr>
        <p:txBody>
          <a:bodyPr wrap="square" lIns="0" tIns="0" rIns="0" bIns="0" rtlCol="0"/>
          <a:lstStyle/>
          <a:p>
            <a:endParaRPr/>
          </a:p>
        </p:txBody>
      </p:sp>
      <p:sp>
        <p:nvSpPr>
          <p:cNvPr id="3" name="object 3">
            <a:extLst>
              <a:ext uri="{FF2B5EF4-FFF2-40B4-BE49-F238E27FC236}">
                <a16:creationId xmlns:a16="http://schemas.microsoft.com/office/drawing/2014/main" id="{672AEA06-ECAE-0057-ED75-A60A485CD8F7}"/>
              </a:ext>
            </a:extLst>
          </p:cNvPr>
          <p:cNvSpPr txBox="1">
            <a:spLocks noGrp="1"/>
          </p:cNvSpPr>
          <p:nvPr>
            <p:ph type="title"/>
          </p:nvPr>
        </p:nvSpPr>
        <p:spPr>
          <a:prstGeom prst="rect">
            <a:avLst/>
          </a:prstGeom>
        </p:spPr>
        <p:txBody>
          <a:bodyPr vert="horz" wrap="square" lIns="0" tIns="12065" rIns="0" bIns="0" rtlCol="0">
            <a:spAutoFit/>
          </a:bodyPr>
          <a:lstStyle/>
          <a:p>
            <a:pPr marL="12700">
              <a:lnSpc>
                <a:spcPct val="100000"/>
              </a:lnSpc>
              <a:spcBef>
                <a:spcPts val="95"/>
              </a:spcBef>
            </a:pPr>
            <a:r>
              <a:rPr lang="de-DE" spc="-10" dirty="0"/>
              <a:t>Finales Layout</a:t>
            </a:r>
            <a:endParaRPr spc="-10" dirty="0"/>
          </a:p>
        </p:txBody>
      </p:sp>
      <p:sp>
        <p:nvSpPr>
          <p:cNvPr id="4" name="object 4">
            <a:extLst>
              <a:ext uri="{FF2B5EF4-FFF2-40B4-BE49-F238E27FC236}">
                <a16:creationId xmlns:a16="http://schemas.microsoft.com/office/drawing/2014/main" id="{3A005E0F-D171-5178-E6D5-4FB2E94AC6F6}"/>
              </a:ext>
            </a:extLst>
          </p:cNvPr>
          <p:cNvSpPr/>
          <p:nvPr/>
        </p:nvSpPr>
        <p:spPr>
          <a:xfrm>
            <a:off x="0" y="6400800"/>
            <a:ext cx="9144000" cy="457200"/>
          </a:xfrm>
          <a:custGeom>
            <a:avLst/>
            <a:gdLst/>
            <a:ahLst/>
            <a:cxnLst/>
            <a:rect l="l" t="t" r="r" b="b"/>
            <a:pathLst>
              <a:path w="9144000" h="457200">
                <a:moveTo>
                  <a:pt x="9144000" y="0"/>
                </a:moveTo>
                <a:lnTo>
                  <a:pt x="6477000" y="0"/>
                </a:lnTo>
                <a:lnTo>
                  <a:pt x="0" y="0"/>
                </a:lnTo>
                <a:lnTo>
                  <a:pt x="0" y="457200"/>
                </a:lnTo>
                <a:lnTo>
                  <a:pt x="6477000" y="457200"/>
                </a:lnTo>
                <a:lnTo>
                  <a:pt x="9144000" y="457200"/>
                </a:lnTo>
                <a:lnTo>
                  <a:pt x="9144000" y="0"/>
                </a:lnTo>
                <a:close/>
              </a:path>
            </a:pathLst>
          </a:custGeom>
          <a:solidFill>
            <a:srgbClr val="F1F1F1"/>
          </a:solidFill>
        </p:spPr>
        <p:txBody>
          <a:bodyPr wrap="square" lIns="0" tIns="0" rIns="0" bIns="0" rtlCol="0"/>
          <a:lstStyle/>
          <a:p>
            <a:endParaRPr/>
          </a:p>
        </p:txBody>
      </p:sp>
      <p:sp>
        <p:nvSpPr>
          <p:cNvPr id="8" name="object 8">
            <a:extLst>
              <a:ext uri="{FF2B5EF4-FFF2-40B4-BE49-F238E27FC236}">
                <a16:creationId xmlns:a16="http://schemas.microsoft.com/office/drawing/2014/main" id="{159D1FB8-0651-8927-5831-D34B83D39AE9}"/>
              </a:ext>
            </a:extLst>
          </p:cNvPr>
          <p:cNvSpPr txBox="1">
            <a:spLocks noGrp="1"/>
          </p:cNvSpPr>
          <p:nvPr>
            <p:ph type="sldNum" sz="quarter" idx="7"/>
          </p:nvPr>
        </p:nvSpPr>
        <p:spPr>
          <a:prstGeom prst="rect">
            <a:avLst/>
          </a:prstGeom>
        </p:spPr>
        <p:txBody>
          <a:bodyPr vert="horz" wrap="square" lIns="0" tIns="0" rIns="0" bIns="0" rtlCol="0">
            <a:spAutoFit/>
          </a:bodyPr>
          <a:lstStyle/>
          <a:p>
            <a:pPr marL="55244">
              <a:lnSpc>
                <a:spcPts val="1425"/>
              </a:lnSpc>
            </a:pPr>
            <a:r>
              <a:rPr dirty="0"/>
              <a:t>Folie</a:t>
            </a:r>
            <a:r>
              <a:rPr spc="-15" dirty="0"/>
              <a:t> </a:t>
            </a:r>
            <a:fld id="{81D60167-4931-47E6-BA6A-407CBD079E47}" type="slidenum">
              <a:rPr spc="-50" dirty="0"/>
              <a:t>19</a:t>
            </a:fld>
            <a:endParaRPr spc="-50" dirty="0"/>
          </a:p>
        </p:txBody>
      </p:sp>
      <p:pic>
        <p:nvPicPr>
          <p:cNvPr id="5" name="Grafik 4">
            <a:extLst>
              <a:ext uri="{FF2B5EF4-FFF2-40B4-BE49-F238E27FC236}">
                <a16:creationId xmlns:a16="http://schemas.microsoft.com/office/drawing/2014/main" id="{4D4315DB-A146-5D27-3372-B3A74460FB62}"/>
              </a:ext>
            </a:extLst>
          </p:cNvPr>
          <p:cNvPicPr>
            <a:picLocks noChangeAspect="1"/>
          </p:cNvPicPr>
          <p:nvPr/>
        </p:nvPicPr>
        <p:blipFill>
          <a:blip r:embed="rId2"/>
          <a:stretch>
            <a:fillRect/>
          </a:stretch>
        </p:blipFill>
        <p:spPr>
          <a:xfrm>
            <a:off x="0" y="1402854"/>
            <a:ext cx="9144000" cy="4052291"/>
          </a:xfrm>
          <a:prstGeom prst="rect">
            <a:avLst/>
          </a:prstGeom>
        </p:spPr>
      </p:pic>
    </p:spTree>
    <p:extLst>
      <p:ext uri="{BB962C8B-B14F-4D97-AF65-F5344CB8AC3E}">
        <p14:creationId xmlns:p14="http://schemas.microsoft.com/office/powerpoint/2010/main" val="28741101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9144000" cy="914400"/>
          </a:xfrm>
          <a:custGeom>
            <a:avLst/>
            <a:gdLst/>
            <a:ahLst/>
            <a:cxnLst/>
            <a:rect l="l" t="t" r="r" b="b"/>
            <a:pathLst>
              <a:path w="9144000" h="914400">
                <a:moveTo>
                  <a:pt x="9144000" y="0"/>
                </a:moveTo>
                <a:lnTo>
                  <a:pt x="0" y="0"/>
                </a:lnTo>
                <a:lnTo>
                  <a:pt x="0" y="914400"/>
                </a:lnTo>
                <a:lnTo>
                  <a:pt x="9144000" y="914400"/>
                </a:lnTo>
                <a:lnTo>
                  <a:pt x="9144000" y="0"/>
                </a:lnTo>
                <a:close/>
              </a:path>
            </a:pathLst>
          </a:custGeom>
          <a:solidFill>
            <a:srgbClr val="F1F1F1"/>
          </a:solidFill>
        </p:spPr>
        <p:txBody>
          <a:bodyPr wrap="square" lIns="0" tIns="0" rIns="0" bIns="0" rtlCol="0"/>
          <a:lstStyle/>
          <a:p>
            <a:endParaRPr/>
          </a:p>
        </p:txBody>
      </p:sp>
      <p:sp>
        <p:nvSpPr>
          <p:cNvPr id="3" name="object 3"/>
          <p:cNvSpPr txBox="1">
            <a:spLocks noGrp="1"/>
          </p:cNvSpPr>
          <p:nvPr>
            <p:ph type="title"/>
          </p:nvPr>
        </p:nvSpPr>
        <p:spPr>
          <a:prstGeom prst="rect">
            <a:avLst/>
          </a:prstGeom>
        </p:spPr>
        <p:txBody>
          <a:bodyPr vert="horz" wrap="square" lIns="0" tIns="12065" rIns="0" bIns="0" rtlCol="0">
            <a:spAutoFit/>
          </a:bodyPr>
          <a:lstStyle/>
          <a:p>
            <a:pPr marL="12700">
              <a:lnSpc>
                <a:spcPct val="100000"/>
              </a:lnSpc>
              <a:spcBef>
                <a:spcPts val="95"/>
              </a:spcBef>
            </a:pPr>
            <a:r>
              <a:rPr lang="de-DE" spc="-10" dirty="0"/>
              <a:t>Projektorganisation</a:t>
            </a:r>
            <a:endParaRPr spc="-10" dirty="0"/>
          </a:p>
        </p:txBody>
      </p:sp>
      <p:sp>
        <p:nvSpPr>
          <p:cNvPr id="4" name="object 4"/>
          <p:cNvSpPr/>
          <p:nvPr/>
        </p:nvSpPr>
        <p:spPr>
          <a:xfrm>
            <a:off x="0" y="6400800"/>
            <a:ext cx="9144000" cy="457200"/>
          </a:xfrm>
          <a:custGeom>
            <a:avLst/>
            <a:gdLst/>
            <a:ahLst/>
            <a:cxnLst/>
            <a:rect l="l" t="t" r="r" b="b"/>
            <a:pathLst>
              <a:path w="9144000" h="457200">
                <a:moveTo>
                  <a:pt x="9144000" y="0"/>
                </a:moveTo>
                <a:lnTo>
                  <a:pt x="6477000" y="0"/>
                </a:lnTo>
                <a:lnTo>
                  <a:pt x="0" y="0"/>
                </a:lnTo>
                <a:lnTo>
                  <a:pt x="0" y="457200"/>
                </a:lnTo>
                <a:lnTo>
                  <a:pt x="6477000" y="457200"/>
                </a:lnTo>
                <a:lnTo>
                  <a:pt x="9144000" y="457200"/>
                </a:lnTo>
                <a:lnTo>
                  <a:pt x="9144000" y="0"/>
                </a:lnTo>
                <a:close/>
              </a:path>
            </a:pathLst>
          </a:custGeom>
          <a:solidFill>
            <a:srgbClr val="F1F1F1"/>
          </a:solidFill>
        </p:spPr>
        <p:txBody>
          <a:bodyPr wrap="square" lIns="0" tIns="0" rIns="0" bIns="0" rtlCol="0"/>
          <a:lstStyle/>
          <a:p>
            <a:endParaRPr/>
          </a:p>
        </p:txBody>
      </p:sp>
      <p:grpSp>
        <p:nvGrpSpPr>
          <p:cNvPr id="18" name="object 18"/>
          <p:cNvGrpSpPr/>
          <p:nvPr/>
        </p:nvGrpSpPr>
        <p:grpSpPr>
          <a:xfrm>
            <a:off x="228600" y="2763023"/>
            <a:ext cx="2555850" cy="1580377"/>
            <a:chOff x="6752780" y="3935412"/>
            <a:chExt cx="1717675" cy="567690"/>
          </a:xfrm>
        </p:grpSpPr>
        <p:sp>
          <p:nvSpPr>
            <p:cNvPr id="19" name="object 19"/>
            <p:cNvSpPr/>
            <p:nvPr/>
          </p:nvSpPr>
          <p:spPr>
            <a:xfrm>
              <a:off x="6757543" y="3940175"/>
              <a:ext cx="1708150" cy="558165"/>
            </a:xfrm>
            <a:custGeom>
              <a:avLst/>
              <a:gdLst/>
              <a:ahLst/>
              <a:cxnLst/>
              <a:rect l="l" t="t" r="r" b="b"/>
              <a:pathLst>
                <a:path w="1708150" h="558164">
                  <a:moveTo>
                    <a:pt x="1614677" y="0"/>
                  </a:moveTo>
                  <a:lnTo>
                    <a:pt x="92963" y="0"/>
                  </a:lnTo>
                  <a:lnTo>
                    <a:pt x="56792" y="7312"/>
                  </a:lnTo>
                  <a:lnTo>
                    <a:pt x="27241" y="27257"/>
                  </a:lnTo>
                  <a:lnTo>
                    <a:pt x="7310" y="56846"/>
                  </a:lnTo>
                  <a:lnTo>
                    <a:pt x="0" y="93091"/>
                  </a:lnTo>
                  <a:lnTo>
                    <a:pt x="0" y="464947"/>
                  </a:lnTo>
                  <a:lnTo>
                    <a:pt x="7310" y="501191"/>
                  </a:lnTo>
                  <a:lnTo>
                    <a:pt x="27241" y="530780"/>
                  </a:lnTo>
                  <a:lnTo>
                    <a:pt x="56792" y="550725"/>
                  </a:lnTo>
                  <a:lnTo>
                    <a:pt x="92963" y="558038"/>
                  </a:lnTo>
                  <a:lnTo>
                    <a:pt x="1614677" y="558038"/>
                  </a:lnTo>
                  <a:lnTo>
                    <a:pt x="1650849" y="550725"/>
                  </a:lnTo>
                  <a:lnTo>
                    <a:pt x="1680400" y="530780"/>
                  </a:lnTo>
                  <a:lnTo>
                    <a:pt x="1700331" y="501191"/>
                  </a:lnTo>
                  <a:lnTo>
                    <a:pt x="1707641" y="464947"/>
                  </a:lnTo>
                  <a:lnTo>
                    <a:pt x="1707641" y="93091"/>
                  </a:lnTo>
                  <a:lnTo>
                    <a:pt x="1700331" y="56846"/>
                  </a:lnTo>
                  <a:lnTo>
                    <a:pt x="1680400" y="27257"/>
                  </a:lnTo>
                  <a:lnTo>
                    <a:pt x="1650849" y="7312"/>
                  </a:lnTo>
                  <a:lnTo>
                    <a:pt x="1614677" y="0"/>
                  </a:lnTo>
                  <a:close/>
                </a:path>
              </a:pathLst>
            </a:custGeom>
            <a:solidFill>
              <a:srgbClr val="FFFFCC"/>
            </a:solidFill>
          </p:spPr>
          <p:txBody>
            <a:bodyPr wrap="square" lIns="0" tIns="0" rIns="0" bIns="0" rtlCol="0"/>
            <a:lstStyle/>
            <a:p>
              <a:endParaRPr/>
            </a:p>
          </p:txBody>
        </p:sp>
        <p:sp>
          <p:nvSpPr>
            <p:cNvPr id="20" name="object 20"/>
            <p:cNvSpPr/>
            <p:nvPr/>
          </p:nvSpPr>
          <p:spPr>
            <a:xfrm>
              <a:off x="6757543" y="3940175"/>
              <a:ext cx="1708150" cy="558165"/>
            </a:xfrm>
            <a:custGeom>
              <a:avLst/>
              <a:gdLst/>
              <a:ahLst/>
              <a:cxnLst/>
              <a:rect l="l" t="t" r="r" b="b"/>
              <a:pathLst>
                <a:path w="1708150" h="558164">
                  <a:moveTo>
                    <a:pt x="0" y="93091"/>
                  </a:moveTo>
                  <a:lnTo>
                    <a:pt x="7310" y="56846"/>
                  </a:lnTo>
                  <a:lnTo>
                    <a:pt x="27241" y="27257"/>
                  </a:lnTo>
                  <a:lnTo>
                    <a:pt x="56792" y="7312"/>
                  </a:lnTo>
                  <a:lnTo>
                    <a:pt x="92963" y="0"/>
                  </a:lnTo>
                  <a:lnTo>
                    <a:pt x="1614677" y="0"/>
                  </a:lnTo>
                  <a:lnTo>
                    <a:pt x="1650849" y="7312"/>
                  </a:lnTo>
                  <a:lnTo>
                    <a:pt x="1680400" y="27257"/>
                  </a:lnTo>
                  <a:lnTo>
                    <a:pt x="1700331" y="56846"/>
                  </a:lnTo>
                  <a:lnTo>
                    <a:pt x="1707641" y="93091"/>
                  </a:lnTo>
                  <a:lnTo>
                    <a:pt x="1707641" y="464947"/>
                  </a:lnTo>
                  <a:lnTo>
                    <a:pt x="1700331" y="501191"/>
                  </a:lnTo>
                  <a:lnTo>
                    <a:pt x="1680400" y="530780"/>
                  </a:lnTo>
                  <a:lnTo>
                    <a:pt x="1650849" y="550725"/>
                  </a:lnTo>
                  <a:lnTo>
                    <a:pt x="1614677" y="558038"/>
                  </a:lnTo>
                  <a:lnTo>
                    <a:pt x="92963" y="558038"/>
                  </a:lnTo>
                  <a:lnTo>
                    <a:pt x="56792" y="550725"/>
                  </a:lnTo>
                  <a:lnTo>
                    <a:pt x="27241" y="530780"/>
                  </a:lnTo>
                  <a:lnTo>
                    <a:pt x="7310" y="501191"/>
                  </a:lnTo>
                  <a:lnTo>
                    <a:pt x="0" y="464947"/>
                  </a:lnTo>
                  <a:lnTo>
                    <a:pt x="0" y="93091"/>
                  </a:lnTo>
                  <a:close/>
                </a:path>
              </a:pathLst>
            </a:custGeom>
            <a:ln w="9524">
              <a:solidFill>
                <a:srgbClr val="000000"/>
              </a:solidFill>
            </a:ln>
          </p:spPr>
          <p:txBody>
            <a:bodyPr wrap="square" lIns="0" tIns="0" rIns="0" bIns="0" rtlCol="0"/>
            <a:lstStyle/>
            <a:p>
              <a:endParaRPr/>
            </a:p>
          </p:txBody>
        </p:sp>
      </p:grpSp>
      <p:grpSp>
        <p:nvGrpSpPr>
          <p:cNvPr id="22" name="object 22"/>
          <p:cNvGrpSpPr/>
          <p:nvPr/>
        </p:nvGrpSpPr>
        <p:grpSpPr>
          <a:xfrm>
            <a:off x="1309628" y="980867"/>
            <a:ext cx="357505" cy="847725"/>
            <a:chOff x="5318965" y="2606183"/>
            <a:chExt cx="357505" cy="847725"/>
          </a:xfrm>
        </p:grpSpPr>
        <p:sp>
          <p:nvSpPr>
            <p:cNvPr id="23" name="object 23"/>
            <p:cNvSpPr/>
            <p:nvPr/>
          </p:nvSpPr>
          <p:spPr>
            <a:xfrm>
              <a:off x="5403316" y="2897945"/>
              <a:ext cx="188595" cy="555625"/>
            </a:xfrm>
            <a:custGeom>
              <a:avLst/>
              <a:gdLst/>
              <a:ahLst/>
              <a:cxnLst/>
              <a:rect l="l" t="t" r="r" b="b"/>
              <a:pathLst>
                <a:path w="188595" h="555625">
                  <a:moveTo>
                    <a:pt x="181956" y="23"/>
                  </a:moveTo>
                  <a:lnTo>
                    <a:pt x="176780" y="0"/>
                  </a:lnTo>
                  <a:lnTo>
                    <a:pt x="171579" y="0"/>
                  </a:lnTo>
                  <a:lnTo>
                    <a:pt x="167367" y="4212"/>
                  </a:lnTo>
                  <a:lnTo>
                    <a:pt x="169422" y="536524"/>
                  </a:lnTo>
                  <a:lnTo>
                    <a:pt x="103536" y="536524"/>
                  </a:lnTo>
                  <a:lnTo>
                    <a:pt x="103536" y="216491"/>
                  </a:lnTo>
                  <a:lnTo>
                    <a:pt x="84711" y="216491"/>
                  </a:lnTo>
                  <a:lnTo>
                    <a:pt x="84711" y="536524"/>
                  </a:lnTo>
                  <a:lnTo>
                    <a:pt x="18824" y="536524"/>
                  </a:lnTo>
                  <a:lnTo>
                    <a:pt x="18824" y="4212"/>
                  </a:lnTo>
                  <a:lnTo>
                    <a:pt x="14612" y="0"/>
                  </a:lnTo>
                  <a:lnTo>
                    <a:pt x="4219" y="0"/>
                  </a:lnTo>
                  <a:lnTo>
                    <a:pt x="0" y="4212"/>
                  </a:lnTo>
                  <a:lnTo>
                    <a:pt x="0" y="555349"/>
                  </a:lnTo>
                  <a:lnTo>
                    <a:pt x="188247" y="555349"/>
                  </a:lnTo>
                  <a:lnTo>
                    <a:pt x="186153" y="4227"/>
                  </a:lnTo>
                  <a:lnTo>
                    <a:pt x="181956" y="23"/>
                  </a:lnTo>
                  <a:close/>
                </a:path>
              </a:pathLst>
            </a:custGeom>
            <a:solidFill>
              <a:srgbClr val="000000"/>
            </a:solidFill>
          </p:spPr>
          <p:txBody>
            <a:bodyPr wrap="square" lIns="0" tIns="0" rIns="0" bIns="0" rtlCol="0"/>
            <a:lstStyle/>
            <a:p>
              <a:endParaRPr/>
            </a:p>
          </p:txBody>
        </p:sp>
        <p:pic>
          <p:nvPicPr>
            <p:cNvPr id="24" name="object 24"/>
            <p:cNvPicPr/>
            <p:nvPr/>
          </p:nvPicPr>
          <p:blipFill>
            <a:blip r:embed="rId2" cstate="print"/>
            <a:stretch>
              <a:fillRect/>
            </a:stretch>
          </p:blipFill>
          <p:spPr>
            <a:xfrm>
              <a:off x="5422140" y="2606183"/>
              <a:ext cx="150598" cy="150571"/>
            </a:xfrm>
            <a:prstGeom prst="rect">
              <a:avLst/>
            </a:prstGeom>
          </p:spPr>
        </p:pic>
        <p:sp>
          <p:nvSpPr>
            <p:cNvPr id="25" name="object 25"/>
            <p:cNvSpPr/>
            <p:nvPr/>
          </p:nvSpPr>
          <p:spPr>
            <a:xfrm>
              <a:off x="5318965" y="2775580"/>
              <a:ext cx="357505" cy="348615"/>
            </a:xfrm>
            <a:custGeom>
              <a:avLst/>
              <a:gdLst/>
              <a:ahLst/>
              <a:cxnLst/>
              <a:rect l="l" t="t" r="r" b="b"/>
              <a:pathLst>
                <a:path w="357504" h="348614">
                  <a:moveTo>
                    <a:pt x="177478" y="0"/>
                  </a:moveTo>
                  <a:lnTo>
                    <a:pt x="132941" y="5517"/>
                  </a:lnTo>
                  <a:lnTo>
                    <a:pt x="77720" y="29444"/>
                  </a:lnTo>
                  <a:lnTo>
                    <a:pt x="42936" y="58484"/>
                  </a:lnTo>
                  <a:lnTo>
                    <a:pt x="0" y="299229"/>
                  </a:lnTo>
                  <a:lnTo>
                    <a:pt x="811" y="318772"/>
                  </a:lnTo>
                  <a:lnTo>
                    <a:pt x="6292" y="332702"/>
                  </a:lnTo>
                  <a:lnTo>
                    <a:pt x="14659" y="341967"/>
                  </a:lnTo>
                  <a:lnTo>
                    <a:pt x="25287" y="348018"/>
                  </a:lnTo>
                  <a:lnTo>
                    <a:pt x="33006" y="348269"/>
                  </a:lnTo>
                  <a:lnTo>
                    <a:pt x="37218" y="344056"/>
                  </a:lnTo>
                  <a:lnTo>
                    <a:pt x="37218" y="335083"/>
                  </a:lnTo>
                  <a:lnTo>
                    <a:pt x="34966" y="331679"/>
                  </a:lnTo>
                  <a:lnTo>
                    <a:pt x="26531" y="327374"/>
                  </a:lnTo>
                  <a:lnTo>
                    <a:pt x="21991" y="322314"/>
                  </a:lnTo>
                  <a:lnTo>
                    <a:pt x="19001" y="314002"/>
                  </a:lnTo>
                  <a:lnTo>
                    <a:pt x="18691" y="301425"/>
                  </a:lnTo>
                  <a:lnTo>
                    <a:pt x="48810" y="86863"/>
                  </a:lnTo>
                  <a:lnTo>
                    <a:pt x="88165" y="45089"/>
                  </a:lnTo>
                  <a:lnTo>
                    <a:pt x="124682" y="27649"/>
                  </a:lnTo>
                  <a:lnTo>
                    <a:pt x="163322" y="19377"/>
                  </a:lnTo>
                  <a:lnTo>
                    <a:pt x="179548" y="18825"/>
                  </a:lnTo>
                  <a:lnTo>
                    <a:pt x="193014" y="19338"/>
                  </a:lnTo>
                  <a:lnTo>
                    <a:pt x="232407" y="27704"/>
                  </a:lnTo>
                  <a:lnTo>
                    <a:pt x="268635" y="44965"/>
                  </a:lnTo>
                  <a:lnTo>
                    <a:pt x="301454" y="72799"/>
                  </a:lnTo>
                  <a:lnTo>
                    <a:pt x="338218" y="300994"/>
                  </a:lnTo>
                  <a:lnTo>
                    <a:pt x="337917" y="313820"/>
                  </a:lnTo>
                  <a:lnTo>
                    <a:pt x="334941" y="322257"/>
                  </a:lnTo>
                  <a:lnTo>
                    <a:pt x="330415" y="327358"/>
                  </a:lnTo>
                  <a:lnTo>
                    <a:pt x="320663" y="332173"/>
                  </a:lnTo>
                  <a:lnTo>
                    <a:pt x="318397" y="337679"/>
                  </a:lnTo>
                  <a:lnTo>
                    <a:pt x="321864" y="346010"/>
                  </a:lnTo>
                  <a:lnTo>
                    <a:pt x="325323" y="348300"/>
                  </a:lnTo>
                  <a:lnTo>
                    <a:pt x="331668" y="348018"/>
                  </a:lnTo>
                  <a:lnTo>
                    <a:pt x="342297" y="341960"/>
                  </a:lnTo>
                  <a:lnTo>
                    <a:pt x="350661" y="332646"/>
                  </a:lnTo>
                  <a:lnTo>
                    <a:pt x="356128" y="318587"/>
                  </a:lnTo>
                  <a:lnTo>
                    <a:pt x="356909" y="298797"/>
                  </a:lnTo>
                  <a:lnTo>
                    <a:pt x="326476" y="81968"/>
                  </a:lnTo>
                  <a:lnTo>
                    <a:pt x="297219" y="42594"/>
                  </a:lnTo>
                  <a:lnTo>
                    <a:pt x="259424" y="18364"/>
                  </a:lnTo>
                  <a:lnTo>
                    <a:pt x="209376" y="2447"/>
                  </a:lnTo>
                  <a:lnTo>
                    <a:pt x="194460" y="593"/>
                  </a:lnTo>
                  <a:lnTo>
                    <a:pt x="177478" y="0"/>
                  </a:lnTo>
                  <a:close/>
                </a:path>
              </a:pathLst>
            </a:custGeom>
            <a:solidFill>
              <a:srgbClr val="000000"/>
            </a:solidFill>
          </p:spPr>
          <p:txBody>
            <a:bodyPr wrap="square" lIns="0" tIns="0" rIns="0" bIns="0" rtlCol="0"/>
            <a:lstStyle/>
            <a:p>
              <a:endParaRPr/>
            </a:p>
          </p:txBody>
        </p:sp>
      </p:grpSp>
      <p:sp>
        <p:nvSpPr>
          <p:cNvPr id="26" name="object 26"/>
          <p:cNvSpPr txBox="1"/>
          <p:nvPr/>
        </p:nvSpPr>
        <p:spPr>
          <a:xfrm>
            <a:off x="727050" y="1924147"/>
            <a:ext cx="1371505" cy="228909"/>
          </a:xfrm>
          <a:prstGeom prst="rect">
            <a:avLst/>
          </a:prstGeom>
        </p:spPr>
        <p:txBody>
          <a:bodyPr vert="horz" wrap="square" lIns="0" tIns="13335" rIns="0" bIns="0" rtlCol="0">
            <a:spAutoFit/>
          </a:bodyPr>
          <a:lstStyle/>
          <a:p>
            <a:pPr marL="257810" marR="5080" indent="-245745">
              <a:lnSpc>
                <a:spcPct val="100000"/>
              </a:lnSpc>
              <a:spcBef>
                <a:spcPts val="105"/>
              </a:spcBef>
            </a:pPr>
            <a:r>
              <a:rPr sz="1400" dirty="0" err="1">
                <a:latin typeface="Arial"/>
                <a:cs typeface="Arial"/>
              </a:rPr>
              <a:t>Lehrstuhl</a:t>
            </a:r>
            <a:r>
              <a:rPr lang="de-DE" sz="1400" dirty="0">
                <a:latin typeface="Arial"/>
                <a:cs typeface="Arial"/>
              </a:rPr>
              <a:t>/ </a:t>
            </a:r>
            <a:r>
              <a:rPr sz="1400" spc="-10" dirty="0">
                <a:latin typeface="Arial"/>
                <a:cs typeface="Arial"/>
              </a:rPr>
              <a:t>Kunde</a:t>
            </a:r>
            <a:endParaRPr sz="1400" dirty="0">
              <a:latin typeface="Arial"/>
              <a:cs typeface="Arial"/>
            </a:endParaRPr>
          </a:p>
        </p:txBody>
      </p:sp>
      <p:grpSp>
        <p:nvGrpSpPr>
          <p:cNvPr id="27" name="object 27"/>
          <p:cNvGrpSpPr/>
          <p:nvPr/>
        </p:nvGrpSpPr>
        <p:grpSpPr>
          <a:xfrm>
            <a:off x="1177388" y="2257628"/>
            <a:ext cx="692662" cy="457200"/>
            <a:chOff x="6981317" y="2837942"/>
            <a:chExt cx="1260475" cy="1033144"/>
          </a:xfrm>
        </p:grpSpPr>
        <p:sp>
          <p:nvSpPr>
            <p:cNvPr id="28" name="object 28"/>
            <p:cNvSpPr/>
            <p:nvPr/>
          </p:nvSpPr>
          <p:spPr>
            <a:xfrm>
              <a:off x="6981317" y="2837942"/>
              <a:ext cx="1260475" cy="1033144"/>
            </a:xfrm>
            <a:custGeom>
              <a:avLst/>
              <a:gdLst/>
              <a:ahLst/>
              <a:cxnLst/>
              <a:rect l="l" t="t" r="r" b="b"/>
              <a:pathLst>
                <a:path w="1260475" h="1033145">
                  <a:moveTo>
                    <a:pt x="1059687" y="0"/>
                  </a:moveTo>
                  <a:lnTo>
                    <a:pt x="200405" y="0"/>
                  </a:lnTo>
                  <a:lnTo>
                    <a:pt x="200405" y="651637"/>
                  </a:lnTo>
                  <a:lnTo>
                    <a:pt x="0" y="651637"/>
                  </a:lnTo>
                  <a:lnTo>
                    <a:pt x="630047" y="1033145"/>
                  </a:lnTo>
                  <a:lnTo>
                    <a:pt x="1260093" y="651637"/>
                  </a:lnTo>
                  <a:lnTo>
                    <a:pt x="1059687" y="651637"/>
                  </a:lnTo>
                  <a:lnTo>
                    <a:pt x="1059687" y="0"/>
                  </a:lnTo>
                  <a:close/>
                </a:path>
              </a:pathLst>
            </a:custGeom>
            <a:solidFill>
              <a:srgbClr val="FFFFCC"/>
            </a:solidFill>
          </p:spPr>
          <p:txBody>
            <a:bodyPr wrap="square" lIns="0" tIns="0" rIns="0" bIns="0" rtlCol="0"/>
            <a:lstStyle/>
            <a:p>
              <a:endParaRPr/>
            </a:p>
          </p:txBody>
        </p:sp>
        <p:sp>
          <p:nvSpPr>
            <p:cNvPr id="29" name="object 29"/>
            <p:cNvSpPr/>
            <p:nvPr/>
          </p:nvSpPr>
          <p:spPr>
            <a:xfrm>
              <a:off x="6981317" y="2837942"/>
              <a:ext cx="1260475" cy="1033144"/>
            </a:xfrm>
            <a:custGeom>
              <a:avLst/>
              <a:gdLst/>
              <a:ahLst/>
              <a:cxnLst/>
              <a:rect l="l" t="t" r="r" b="b"/>
              <a:pathLst>
                <a:path w="1260475" h="1033145">
                  <a:moveTo>
                    <a:pt x="0" y="651637"/>
                  </a:moveTo>
                  <a:lnTo>
                    <a:pt x="200405" y="651637"/>
                  </a:lnTo>
                  <a:lnTo>
                    <a:pt x="200405" y="0"/>
                  </a:lnTo>
                  <a:lnTo>
                    <a:pt x="1059687" y="0"/>
                  </a:lnTo>
                  <a:lnTo>
                    <a:pt x="1059687" y="651637"/>
                  </a:lnTo>
                  <a:lnTo>
                    <a:pt x="1260093" y="651637"/>
                  </a:lnTo>
                  <a:lnTo>
                    <a:pt x="630047" y="1033145"/>
                  </a:lnTo>
                  <a:lnTo>
                    <a:pt x="0" y="651637"/>
                  </a:lnTo>
                  <a:close/>
                </a:path>
              </a:pathLst>
            </a:custGeom>
            <a:ln w="9525">
              <a:solidFill>
                <a:srgbClr val="000000"/>
              </a:solidFill>
            </a:ln>
          </p:spPr>
          <p:txBody>
            <a:bodyPr wrap="square" lIns="0" tIns="0" rIns="0" bIns="0" rtlCol="0"/>
            <a:lstStyle/>
            <a:p>
              <a:endParaRPr/>
            </a:p>
          </p:txBody>
        </p:sp>
      </p:grpSp>
      <p:sp>
        <p:nvSpPr>
          <p:cNvPr id="37" name="object 37"/>
          <p:cNvSpPr txBox="1">
            <a:spLocks noGrp="1"/>
          </p:cNvSpPr>
          <p:nvPr>
            <p:ph type="sldNum" sz="quarter" idx="7"/>
          </p:nvPr>
        </p:nvSpPr>
        <p:spPr>
          <a:xfrm>
            <a:off x="7526781" y="6445208"/>
            <a:ext cx="606425" cy="179536"/>
          </a:xfrm>
          <a:prstGeom prst="rect">
            <a:avLst/>
          </a:prstGeom>
        </p:spPr>
        <p:txBody>
          <a:bodyPr vert="horz" wrap="square" lIns="0" tIns="0" rIns="0" bIns="0" rtlCol="0">
            <a:spAutoFit/>
          </a:bodyPr>
          <a:lstStyle/>
          <a:p>
            <a:pPr marL="12700">
              <a:lnSpc>
                <a:spcPts val="1425"/>
              </a:lnSpc>
            </a:pPr>
            <a:r>
              <a:rPr dirty="0"/>
              <a:t>Folie</a:t>
            </a:r>
            <a:r>
              <a:rPr spc="-15" dirty="0"/>
              <a:t> </a:t>
            </a:r>
            <a:r>
              <a:rPr spc="-25" dirty="0"/>
              <a:t>3</a:t>
            </a:r>
          </a:p>
        </p:txBody>
      </p:sp>
      <p:sp>
        <p:nvSpPr>
          <p:cNvPr id="38" name="object 26">
            <a:extLst>
              <a:ext uri="{FF2B5EF4-FFF2-40B4-BE49-F238E27FC236}">
                <a16:creationId xmlns:a16="http://schemas.microsoft.com/office/drawing/2014/main" id="{0AE8B1B2-C36A-3CEA-0CDD-A6321CD8B87E}"/>
              </a:ext>
            </a:extLst>
          </p:cNvPr>
          <p:cNvSpPr txBox="1"/>
          <p:nvPr/>
        </p:nvSpPr>
        <p:spPr>
          <a:xfrm>
            <a:off x="381000" y="2858343"/>
            <a:ext cx="3626251" cy="1185581"/>
          </a:xfrm>
          <a:prstGeom prst="rect">
            <a:avLst/>
          </a:prstGeom>
        </p:spPr>
        <p:txBody>
          <a:bodyPr vert="horz" wrap="square" lIns="0" tIns="13335" rIns="0" bIns="0" rtlCol="0">
            <a:spAutoFit/>
          </a:bodyPr>
          <a:lstStyle/>
          <a:p>
            <a:pPr marL="257810" marR="5080" indent="-245745">
              <a:lnSpc>
                <a:spcPct val="100000"/>
              </a:lnSpc>
              <a:spcBef>
                <a:spcPts val="105"/>
              </a:spcBef>
            </a:pPr>
            <a:r>
              <a:rPr lang="de-DE" sz="1200" b="1" dirty="0">
                <a:latin typeface="Arial"/>
                <a:cs typeface="Arial"/>
              </a:rPr>
              <a:t>Projektteam:</a:t>
            </a:r>
          </a:p>
          <a:p>
            <a:pPr marL="1524000" marR="5080" lvl="3" indent="-354013" algn="l">
              <a:spcBef>
                <a:spcPts val="105"/>
              </a:spcBef>
              <a:buFont typeface="Arial" panose="020B0604020202020204" pitchFamily="34" charset="0"/>
              <a:buChar char="•"/>
            </a:pPr>
            <a:r>
              <a:rPr lang="de-DE" sz="1200" dirty="0">
                <a:latin typeface="Arial"/>
                <a:cs typeface="Arial"/>
              </a:rPr>
              <a:t>Paul J.</a:t>
            </a:r>
          </a:p>
          <a:p>
            <a:pPr marL="1524000" marR="5080" lvl="3" indent="-354013" algn="l">
              <a:spcBef>
                <a:spcPts val="105"/>
              </a:spcBef>
              <a:buFont typeface="Arial" panose="020B0604020202020204" pitchFamily="34" charset="0"/>
              <a:buChar char="•"/>
            </a:pPr>
            <a:r>
              <a:rPr lang="de-DE" sz="1200" dirty="0">
                <a:latin typeface="Arial"/>
                <a:cs typeface="Arial"/>
              </a:rPr>
              <a:t>Paul F. </a:t>
            </a:r>
          </a:p>
          <a:p>
            <a:pPr marL="1524000" marR="5080" lvl="3" indent="-354013" algn="l">
              <a:spcBef>
                <a:spcPts val="105"/>
              </a:spcBef>
              <a:buFont typeface="Arial" panose="020B0604020202020204" pitchFamily="34" charset="0"/>
              <a:buChar char="•"/>
            </a:pPr>
            <a:r>
              <a:rPr lang="de-DE" sz="1200" dirty="0">
                <a:latin typeface="Arial"/>
                <a:cs typeface="Arial"/>
              </a:rPr>
              <a:t>Simon</a:t>
            </a:r>
          </a:p>
          <a:p>
            <a:pPr marL="1524000" marR="5080" lvl="3" indent="-354013" algn="l">
              <a:spcBef>
                <a:spcPts val="105"/>
              </a:spcBef>
              <a:buFont typeface="Arial" panose="020B0604020202020204" pitchFamily="34" charset="0"/>
              <a:buChar char="•"/>
            </a:pPr>
            <a:r>
              <a:rPr lang="de-DE" sz="1200" dirty="0">
                <a:latin typeface="Arial"/>
                <a:cs typeface="Arial"/>
              </a:rPr>
              <a:t>Omar</a:t>
            </a:r>
          </a:p>
          <a:p>
            <a:pPr marL="1524000" marR="5080" lvl="3" indent="-354013" algn="l">
              <a:spcBef>
                <a:spcPts val="105"/>
              </a:spcBef>
              <a:buFont typeface="Arial" panose="020B0604020202020204" pitchFamily="34" charset="0"/>
              <a:buChar char="•"/>
            </a:pPr>
            <a:r>
              <a:rPr lang="de-DE" sz="1200" dirty="0">
                <a:latin typeface="Arial"/>
                <a:cs typeface="Arial"/>
              </a:rPr>
              <a:t>Imke</a:t>
            </a:r>
            <a:endParaRPr sz="1200" dirty="0">
              <a:latin typeface="Arial"/>
              <a:cs typeface="Arial"/>
            </a:endParaRPr>
          </a:p>
        </p:txBody>
      </p:sp>
      <p:sp>
        <p:nvSpPr>
          <p:cNvPr id="39" name="object 6">
            <a:extLst>
              <a:ext uri="{FF2B5EF4-FFF2-40B4-BE49-F238E27FC236}">
                <a16:creationId xmlns:a16="http://schemas.microsoft.com/office/drawing/2014/main" id="{C3CD3803-45B0-5511-BC8B-32D766921500}"/>
              </a:ext>
            </a:extLst>
          </p:cNvPr>
          <p:cNvSpPr txBox="1"/>
          <p:nvPr/>
        </p:nvSpPr>
        <p:spPr>
          <a:xfrm>
            <a:off x="3352800" y="1150264"/>
            <a:ext cx="8362771" cy="4109458"/>
          </a:xfrm>
          <a:prstGeom prst="rect">
            <a:avLst/>
          </a:prstGeom>
        </p:spPr>
        <p:txBody>
          <a:bodyPr vert="horz" wrap="square" lIns="0" tIns="13335" rIns="0" bIns="0" rtlCol="0">
            <a:spAutoFit/>
          </a:bodyPr>
          <a:lstStyle/>
          <a:p>
            <a:pPr marL="12700">
              <a:lnSpc>
                <a:spcPct val="100000"/>
              </a:lnSpc>
              <a:spcBef>
                <a:spcPts val="105"/>
              </a:spcBef>
              <a:buClr>
                <a:srgbClr val="0088CE"/>
              </a:buClr>
              <a:tabLst>
                <a:tab pos="198120" algn="l"/>
              </a:tabLst>
            </a:pPr>
            <a:endParaRPr lang="de-DE" sz="1400" spc="-10" dirty="0">
              <a:latin typeface="Arial"/>
              <a:cs typeface="Arial"/>
            </a:endParaRPr>
          </a:p>
          <a:p>
            <a:pPr marL="198120" indent="-185420">
              <a:spcBef>
                <a:spcPts val="105"/>
              </a:spcBef>
              <a:buClr>
                <a:srgbClr val="0088CE"/>
              </a:buClr>
              <a:buFont typeface="Wingdings"/>
              <a:buChar char=""/>
              <a:tabLst>
                <a:tab pos="198120" algn="l"/>
              </a:tabLst>
            </a:pPr>
            <a:r>
              <a:rPr lang="de-DE" sz="1400" b="1" dirty="0">
                <a:latin typeface="Arial"/>
                <a:cs typeface="Arial"/>
              </a:rPr>
              <a:t>Projektkommunikation:</a:t>
            </a:r>
          </a:p>
          <a:p>
            <a:pPr marL="198120" indent="-185420">
              <a:lnSpc>
                <a:spcPct val="100000"/>
              </a:lnSpc>
              <a:spcBef>
                <a:spcPts val="105"/>
              </a:spcBef>
              <a:buClr>
                <a:srgbClr val="0088CE"/>
              </a:buClr>
              <a:buFont typeface="Wingdings"/>
              <a:buChar char=""/>
              <a:tabLst>
                <a:tab pos="198120" algn="l"/>
              </a:tabLst>
            </a:pPr>
            <a:endParaRPr lang="de-DE" sz="1400" spc="-10" dirty="0">
              <a:latin typeface="Arial"/>
              <a:cs typeface="Arial"/>
            </a:endParaRPr>
          </a:p>
          <a:p>
            <a:pPr marL="198120" indent="-185420">
              <a:lnSpc>
                <a:spcPct val="100000"/>
              </a:lnSpc>
              <a:spcBef>
                <a:spcPts val="105"/>
              </a:spcBef>
              <a:buClr>
                <a:srgbClr val="0088CE"/>
              </a:buClr>
              <a:buFont typeface="Wingdings"/>
              <a:buChar char=""/>
              <a:tabLst>
                <a:tab pos="198120" algn="l"/>
              </a:tabLst>
            </a:pPr>
            <a:r>
              <a:rPr lang="de-DE" sz="1400" spc="-10" dirty="0">
                <a:latin typeface="Arial"/>
                <a:cs typeface="Arial"/>
              </a:rPr>
              <a:t>WhatsApp-Gruppe</a:t>
            </a:r>
          </a:p>
          <a:p>
            <a:pPr marL="198120" indent="-185420">
              <a:lnSpc>
                <a:spcPct val="100000"/>
              </a:lnSpc>
              <a:spcBef>
                <a:spcPts val="105"/>
              </a:spcBef>
              <a:buClr>
                <a:srgbClr val="0088CE"/>
              </a:buClr>
              <a:buFont typeface="Wingdings"/>
              <a:buChar char=""/>
              <a:tabLst>
                <a:tab pos="198120" algn="l"/>
              </a:tabLst>
            </a:pPr>
            <a:r>
              <a:rPr lang="de-DE" sz="1400" spc="-10" dirty="0" err="1">
                <a:latin typeface="Arial"/>
                <a:cs typeface="Arial"/>
              </a:rPr>
              <a:t>Discord</a:t>
            </a:r>
            <a:endParaRPr lang="de-DE" sz="1400" spc="-10" dirty="0">
              <a:latin typeface="Arial"/>
              <a:cs typeface="Arial"/>
            </a:endParaRPr>
          </a:p>
          <a:p>
            <a:pPr marL="198120" indent="-185420">
              <a:lnSpc>
                <a:spcPct val="100000"/>
              </a:lnSpc>
              <a:spcBef>
                <a:spcPts val="105"/>
              </a:spcBef>
              <a:buClr>
                <a:srgbClr val="0088CE"/>
              </a:buClr>
              <a:buFont typeface="Wingdings"/>
              <a:buChar char=""/>
              <a:tabLst>
                <a:tab pos="198120" algn="l"/>
              </a:tabLst>
            </a:pPr>
            <a:endParaRPr lang="de-DE" sz="1400" spc="-10" dirty="0">
              <a:latin typeface="Arial"/>
              <a:cs typeface="Arial"/>
            </a:endParaRPr>
          </a:p>
          <a:p>
            <a:pPr marL="12700">
              <a:lnSpc>
                <a:spcPct val="100000"/>
              </a:lnSpc>
              <a:spcBef>
                <a:spcPts val="105"/>
              </a:spcBef>
              <a:buClr>
                <a:srgbClr val="0088CE"/>
              </a:buClr>
              <a:tabLst>
                <a:tab pos="198120" algn="l"/>
              </a:tabLst>
            </a:pPr>
            <a:r>
              <a:rPr lang="de-DE" sz="1400" spc="-10" dirty="0">
                <a:latin typeface="Arial"/>
                <a:cs typeface="Arial"/>
              </a:rPr>
              <a:t>Meetingstruktur</a:t>
            </a:r>
          </a:p>
          <a:p>
            <a:pPr marL="198120" indent="-185420">
              <a:lnSpc>
                <a:spcPct val="100000"/>
              </a:lnSpc>
              <a:spcBef>
                <a:spcPts val="105"/>
              </a:spcBef>
              <a:buClr>
                <a:srgbClr val="0088CE"/>
              </a:buClr>
              <a:buFont typeface="Wingdings"/>
              <a:buChar char=""/>
              <a:tabLst>
                <a:tab pos="198120" algn="l"/>
              </a:tabLst>
            </a:pPr>
            <a:r>
              <a:rPr lang="de-DE" sz="1400" spc="-10" dirty="0">
                <a:latin typeface="Arial"/>
                <a:cs typeface="Arial"/>
              </a:rPr>
              <a:t>Wöchentlich </a:t>
            </a:r>
            <a:r>
              <a:rPr lang="de-DE" sz="1400" spc="-10" dirty="0" err="1">
                <a:latin typeface="Arial"/>
                <a:cs typeface="Arial"/>
              </a:rPr>
              <a:t>JourFix</a:t>
            </a:r>
            <a:endParaRPr lang="de-DE" sz="1400" spc="-10" dirty="0">
              <a:latin typeface="Arial"/>
              <a:cs typeface="Arial"/>
            </a:endParaRPr>
          </a:p>
          <a:p>
            <a:pPr marL="198120" indent="-185420">
              <a:lnSpc>
                <a:spcPct val="100000"/>
              </a:lnSpc>
              <a:spcBef>
                <a:spcPts val="105"/>
              </a:spcBef>
              <a:buClr>
                <a:srgbClr val="0088CE"/>
              </a:buClr>
              <a:buFont typeface="Wingdings"/>
              <a:buChar char=""/>
              <a:tabLst>
                <a:tab pos="198120" algn="l"/>
              </a:tabLst>
            </a:pPr>
            <a:r>
              <a:rPr lang="de-DE" sz="1400" spc="-10" dirty="0">
                <a:latin typeface="Arial"/>
                <a:cs typeface="Arial"/>
              </a:rPr>
              <a:t>themenbezogen über die Discord und </a:t>
            </a:r>
            <a:r>
              <a:rPr lang="de-DE" sz="1400" spc="-10" dirty="0" err="1">
                <a:latin typeface="Arial"/>
                <a:cs typeface="Arial"/>
              </a:rPr>
              <a:t>Whatsapp</a:t>
            </a:r>
            <a:endParaRPr lang="de-DE" sz="1400" spc="-10" dirty="0">
              <a:latin typeface="Arial"/>
              <a:cs typeface="Arial"/>
            </a:endParaRPr>
          </a:p>
          <a:p>
            <a:pPr marL="198120" indent="-185420">
              <a:lnSpc>
                <a:spcPct val="100000"/>
              </a:lnSpc>
              <a:spcBef>
                <a:spcPts val="105"/>
              </a:spcBef>
              <a:buClr>
                <a:srgbClr val="0088CE"/>
              </a:buClr>
              <a:buFont typeface="Wingdings"/>
              <a:buChar char=""/>
              <a:tabLst>
                <a:tab pos="198120" algn="l"/>
              </a:tabLst>
            </a:pPr>
            <a:endParaRPr lang="de-DE" sz="1400" spc="-10" dirty="0">
              <a:latin typeface="Arial"/>
              <a:cs typeface="Arial"/>
            </a:endParaRPr>
          </a:p>
          <a:p>
            <a:pPr marL="12700">
              <a:lnSpc>
                <a:spcPct val="100000"/>
              </a:lnSpc>
              <a:spcBef>
                <a:spcPts val="105"/>
              </a:spcBef>
              <a:buClr>
                <a:srgbClr val="0088CE"/>
              </a:buClr>
              <a:tabLst>
                <a:tab pos="198120" algn="l"/>
              </a:tabLst>
            </a:pPr>
            <a:r>
              <a:rPr lang="de-DE" sz="1400" spc="-10" dirty="0">
                <a:latin typeface="Arial"/>
                <a:cs typeface="Arial"/>
              </a:rPr>
              <a:t>Dokumentation Projektverlauf</a:t>
            </a:r>
          </a:p>
          <a:p>
            <a:pPr marL="298450" indent="-285750">
              <a:lnSpc>
                <a:spcPct val="100000"/>
              </a:lnSpc>
              <a:spcBef>
                <a:spcPts val="105"/>
              </a:spcBef>
              <a:buClr>
                <a:srgbClr val="0088CE"/>
              </a:buClr>
              <a:buFont typeface="Wingdings" panose="05000000000000000000" pitchFamily="2" charset="2"/>
              <a:buChar char="§"/>
              <a:tabLst>
                <a:tab pos="198120" algn="l"/>
              </a:tabLst>
            </a:pPr>
            <a:r>
              <a:rPr lang="de-DE" sz="1400" spc="-10" dirty="0">
                <a:latin typeface="Arial"/>
                <a:cs typeface="Arial"/>
              </a:rPr>
              <a:t>Wöchentlicher Status</a:t>
            </a:r>
          </a:p>
          <a:p>
            <a:pPr marL="298450" indent="-285750">
              <a:lnSpc>
                <a:spcPct val="100000"/>
              </a:lnSpc>
              <a:spcBef>
                <a:spcPts val="105"/>
              </a:spcBef>
              <a:buClr>
                <a:srgbClr val="0088CE"/>
              </a:buClr>
              <a:buFont typeface="Wingdings" panose="05000000000000000000" pitchFamily="2" charset="2"/>
              <a:buChar char="§"/>
              <a:tabLst>
                <a:tab pos="198120" algn="l"/>
              </a:tabLst>
            </a:pPr>
            <a:r>
              <a:rPr lang="de-DE" sz="1400" spc="-10" dirty="0" err="1">
                <a:latin typeface="Arial"/>
                <a:cs typeface="Arial"/>
              </a:rPr>
              <a:t>Github</a:t>
            </a:r>
            <a:endParaRPr lang="de-DE" sz="1400" spc="-10" dirty="0">
              <a:latin typeface="Arial"/>
              <a:cs typeface="Arial"/>
            </a:endParaRPr>
          </a:p>
          <a:p>
            <a:pPr marL="12700">
              <a:lnSpc>
                <a:spcPct val="100000"/>
              </a:lnSpc>
              <a:spcBef>
                <a:spcPts val="105"/>
              </a:spcBef>
              <a:buClr>
                <a:srgbClr val="0088CE"/>
              </a:buClr>
              <a:tabLst>
                <a:tab pos="198120" algn="l"/>
              </a:tabLst>
            </a:pPr>
            <a:endParaRPr lang="de-DE" sz="1400" spc="-10" dirty="0">
              <a:latin typeface="Arial"/>
              <a:cs typeface="Arial"/>
            </a:endParaRPr>
          </a:p>
          <a:p>
            <a:pPr marL="12700">
              <a:lnSpc>
                <a:spcPct val="100000"/>
              </a:lnSpc>
              <a:spcBef>
                <a:spcPts val="105"/>
              </a:spcBef>
              <a:buClr>
                <a:srgbClr val="0088CE"/>
              </a:buClr>
              <a:tabLst>
                <a:tab pos="198120" algn="l"/>
              </a:tabLst>
            </a:pPr>
            <a:r>
              <a:rPr lang="de-DE" sz="1400" spc="-10" dirty="0">
                <a:latin typeface="Arial"/>
                <a:cs typeface="Arial"/>
              </a:rPr>
              <a:t>Verendete Tools:</a:t>
            </a:r>
          </a:p>
          <a:p>
            <a:pPr marL="298450" indent="-285750">
              <a:lnSpc>
                <a:spcPct val="100000"/>
              </a:lnSpc>
              <a:spcBef>
                <a:spcPts val="105"/>
              </a:spcBef>
              <a:buClr>
                <a:srgbClr val="0088CE"/>
              </a:buClr>
              <a:buFont typeface="Arial" panose="020B0604020202020204" pitchFamily="34" charset="0"/>
              <a:buChar char="•"/>
              <a:tabLst>
                <a:tab pos="198120" algn="l"/>
              </a:tabLst>
            </a:pPr>
            <a:r>
              <a:rPr lang="de-DE" sz="1400" spc="-10" dirty="0">
                <a:latin typeface="Arial"/>
                <a:cs typeface="Arial"/>
              </a:rPr>
              <a:t>Für Grafik: Blender, Paint-3-D, </a:t>
            </a:r>
            <a:r>
              <a:rPr lang="de-DE" sz="1400" spc="-10" dirty="0" err="1">
                <a:latin typeface="Arial"/>
                <a:cs typeface="Arial"/>
              </a:rPr>
              <a:t>Tiled</a:t>
            </a:r>
            <a:r>
              <a:rPr lang="de-DE" sz="1400" spc="-10" dirty="0">
                <a:latin typeface="Arial"/>
                <a:cs typeface="Arial"/>
              </a:rPr>
              <a:t>, Paint, MS-Designer</a:t>
            </a:r>
          </a:p>
          <a:p>
            <a:pPr marL="298450" indent="-285750">
              <a:lnSpc>
                <a:spcPct val="100000"/>
              </a:lnSpc>
              <a:spcBef>
                <a:spcPts val="105"/>
              </a:spcBef>
              <a:buClr>
                <a:srgbClr val="0088CE"/>
              </a:buClr>
              <a:buFont typeface="Arial" panose="020B0604020202020204" pitchFamily="34" charset="0"/>
              <a:buChar char="•"/>
              <a:tabLst>
                <a:tab pos="198120" algn="l"/>
              </a:tabLst>
            </a:pPr>
            <a:r>
              <a:rPr lang="de-DE" sz="1400" spc="-10" dirty="0">
                <a:latin typeface="Arial"/>
                <a:cs typeface="Arial"/>
              </a:rPr>
              <a:t>Für Sound: </a:t>
            </a:r>
            <a:r>
              <a:rPr lang="de-DE" sz="1400" spc="-10" dirty="0" err="1">
                <a:solidFill>
                  <a:schemeClr val="tx1"/>
                </a:solidFill>
                <a:latin typeface="Arial"/>
                <a:cs typeface="Arial"/>
              </a:rPr>
              <a:t>Ableton</a:t>
            </a:r>
            <a:endParaRPr lang="de-DE" sz="1400" spc="-10" dirty="0">
              <a:solidFill>
                <a:schemeClr val="tx1"/>
              </a:solidFill>
              <a:latin typeface="Arial"/>
              <a:cs typeface="Arial"/>
            </a:endParaRPr>
          </a:p>
          <a:p>
            <a:pPr marL="12700">
              <a:lnSpc>
                <a:spcPct val="100000"/>
              </a:lnSpc>
              <a:spcBef>
                <a:spcPts val="105"/>
              </a:spcBef>
              <a:buClr>
                <a:srgbClr val="0088CE"/>
              </a:buClr>
              <a:tabLst>
                <a:tab pos="198120" algn="l"/>
              </a:tabLst>
            </a:pPr>
            <a:endParaRPr lang="de-DE" sz="1400" spc="-10" dirty="0">
              <a:latin typeface="Arial"/>
              <a:cs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9144000" cy="914400"/>
          </a:xfrm>
          <a:custGeom>
            <a:avLst/>
            <a:gdLst/>
            <a:ahLst/>
            <a:cxnLst/>
            <a:rect l="l" t="t" r="r" b="b"/>
            <a:pathLst>
              <a:path w="9144000" h="914400">
                <a:moveTo>
                  <a:pt x="9144000" y="0"/>
                </a:moveTo>
                <a:lnTo>
                  <a:pt x="0" y="0"/>
                </a:lnTo>
                <a:lnTo>
                  <a:pt x="0" y="914400"/>
                </a:lnTo>
                <a:lnTo>
                  <a:pt x="9144000" y="914400"/>
                </a:lnTo>
                <a:lnTo>
                  <a:pt x="9144000" y="0"/>
                </a:lnTo>
                <a:close/>
              </a:path>
            </a:pathLst>
          </a:custGeom>
          <a:solidFill>
            <a:srgbClr val="F1F1F1"/>
          </a:solidFill>
        </p:spPr>
        <p:txBody>
          <a:bodyPr wrap="square" lIns="0" tIns="0" rIns="0" bIns="0" rtlCol="0"/>
          <a:lstStyle/>
          <a:p>
            <a:endParaRPr/>
          </a:p>
        </p:txBody>
      </p:sp>
      <p:sp>
        <p:nvSpPr>
          <p:cNvPr id="3" name="object 3"/>
          <p:cNvSpPr txBox="1">
            <a:spLocks noGrp="1"/>
          </p:cNvSpPr>
          <p:nvPr>
            <p:ph type="title"/>
          </p:nvPr>
        </p:nvSpPr>
        <p:spPr>
          <a:xfrm>
            <a:off x="527100" y="221691"/>
            <a:ext cx="8223884" cy="443070"/>
          </a:xfrm>
          <a:prstGeom prst="rect">
            <a:avLst/>
          </a:prstGeom>
        </p:spPr>
        <p:txBody>
          <a:bodyPr vert="horz" wrap="square" lIns="0" tIns="12065" rIns="0" bIns="0" rtlCol="0">
            <a:spAutoFit/>
          </a:bodyPr>
          <a:lstStyle/>
          <a:p>
            <a:pPr marL="12700">
              <a:lnSpc>
                <a:spcPct val="100000"/>
              </a:lnSpc>
              <a:spcBef>
                <a:spcPts val="95"/>
              </a:spcBef>
            </a:pPr>
            <a:r>
              <a:rPr lang="de-DE" spc="-10" dirty="0"/>
              <a:t>Erstes UML-Diagramm</a:t>
            </a:r>
            <a:endParaRPr spc="-10" dirty="0"/>
          </a:p>
        </p:txBody>
      </p:sp>
      <p:sp>
        <p:nvSpPr>
          <p:cNvPr id="4" name="object 4"/>
          <p:cNvSpPr/>
          <p:nvPr/>
        </p:nvSpPr>
        <p:spPr>
          <a:xfrm>
            <a:off x="0" y="6400800"/>
            <a:ext cx="9144000" cy="457200"/>
          </a:xfrm>
          <a:custGeom>
            <a:avLst/>
            <a:gdLst/>
            <a:ahLst/>
            <a:cxnLst/>
            <a:rect l="l" t="t" r="r" b="b"/>
            <a:pathLst>
              <a:path w="9144000" h="457200">
                <a:moveTo>
                  <a:pt x="9144000" y="0"/>
                </a:moveTo>
                <a:lnTo>
                  <a:pt x="6477000" y="0"/>
                </a:lnTo>
                <a:lnTo>
                  <a:pt x="0" y="0"/>
                </a:lnTo>
                <a:lnTo>
                  <a:pt x="0" y="457200"/>
                </a:lnTo>
                <a:lnTo>
                  <a:pt x="6477000" y="457200"/>
                </a:lnTo>
                <a:lnTo>
                  <a:pt x="9144000" y="457200"/>
                </a:lnTo>
                <a:lnTo>
                  <a:pt x="9144000" y="0"/>
                </a:lnTo>
                <a:close/>
              </a:path>
            </a:pathLst>
          </a:custGeom>
          <a:solidFill>
            <a:srgbClr val="F1F1F1"/>
          </a:solidFill>
        </p:spPr>
        <p:txBody>
          <a:bodyPr wrap="square" lIns="0" tIns="0" rIns="0" bIns="0" rtlCol="0"/>
          <a:lstStyle/>
          <a:p>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55244">
              <a:lnSpc>
                <a:spcPts val="1425"/>
              </a:lnSpc>
            </a:pPr>
            <a:r>
              <a:rPr dirty="0"/>
              <a:t>Folie</a:t>
            </a:r>
            <a:r>
              <a:rPr spc="-15" dirty="0"/>
              <a:t> </a:t>
            </a:r>
            <a:fld id="{81D60167-4931-47E6-BA6A-407CBD079E47}" type="slidenum">
              <a:rPr spc="-50" dirty="0"/>
              <a:t>20</a:t>
            </a:fld>
            <a:endParaRPr spc="-50" dirty="0"/>
          </a:p>
        </p:txBody>
      </p:sp>
      <p:pic>
        <p:nvPicPr>
          <p:cNvPr id="6" name="Grafik 5">
            <a:extLst>
              <a:ext uri="{FF2B5EF4-FFF2-40B4-BE49-F238E27FC236}">
                <a16:creationId xmlns:a16="http://schemas.microsoft.com/office/drawing/2014/main" id="{E79114C3-B55B-68DB-9F76-03C498B13230}"/>
              </a:ext>
            </a:extLst>
          </p:cNvPr>
          <p:cNvPicPr>
            <a:picLocks noChangeAspect="1"/>
          </p:cNvPicPr>
          <p:nvPr/>
        </p:nvPicPr>
        <p:blipFill>
          <a:blip r:embed="rId2"/>
          <a:stretch>
            <a:fillRect/>
          </a:stretch>
        </p:blipFill>
        <p:spPr>
          <a:xfrm>
            <a:off x="1143000" y="664761"/>
            <a:ext cx="5715000" cy="6089322"/>
          </a:xfrm>
          <a:prstGeom prst="rect">
            <a:avLst/>
          </a:prstGeom>
        </p:spPr>
      </p:pic>
    </p:spTree>
    <p:extLst>
      <p:ext uri="{BB962C8B-B14F-4D97-AF65-F5344CB8AC3E}">
        <p14:creationId xmlns:p14="http://schemas.microsoft.com/office/powerpoint/2010/main" val="87455555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5CDECF-8E75-B2ED-FB58-483AC0736FF4}"/>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43E1CEE1-952F-7B91-20D2-3A6A34D063BD}"/>
              </a:ext>
            </a:extLst>
          </p:cNvPr>
          <p:cNvSpPr/>
          <p:nvPr/>
        </p:nvSpPr>
        <p:spPr>
          <a:xfrm>
            <a:off x="0" y="0"/>
            <a:ext cx="9144000" cy="914400"/>
          </a:xfrm>
          <a:custGeom>
            <a:avLst/>
            <a:gdLst/>
            <a:ahLst/>
            <a:cxnLst/>
            <a:rect l="l" t="t" r="r" b="b"/>
            <a:pathLst>
              <a:path w="9144000" h="914400">
                <a:moveTo>
                  <a:pt x="9144000" y="0"/>
                </a:moveTo>
                <a:lnTo>
                  <a:pt x="0" y="0"/>
                </a:lnTo>
                <a:lnTo>
                  <a:pt x="0" y="914400"/>
                </a:lnTo>
                <a:lnTo>
                  <a:pt x="9144000" y="914400"/>
                </a:lnTo>
                <a:lnTo>
                  <a:pt x="9144000" y="0"/>
                </a:lnTo>
                <a:close/>
              </a:path>
            </a:pathLst>
          </a:custGeom>
          <a:solidFill>
            <a:srgbClr val="F1F1F1"/>
          </a:solidFill>
        </p:spPr>
        <p:txBody>
          <a:bodyPr wrap="square" lIns="0" tIns="0" rIns="0" bIns="0" rtlCol="0"/>
          <a:lstStyle/>
          <a:p>
            <a:endParaRPr/>
          </a:p>
        </p:txBody>
      </p:sp>
      <p:sp>
        <p:nvSpPr>
          <p:cNvPr id="3" name="object 3">
            <a:extLst>
              <a:ext uri="{FF2B5EF4-FFF2-40B4-BE49-F238E27FC236}">
                <a16:creationId xmlns:a16="http://schemas.microsoft.com/office/drawing/2014/main" id="{1D8FF8A2-5AF6-BB4F-B18E-CC5B63DBEE1F}"/>
              </a:ext>
            </a:extLst>
          </p:cNvPr>
          <p:cNvSpPr txBox="1">
            <a:spLocks noGrp="1"/>
          </p:cNvSpPr>
          <p:nvPr>
            <p:ph type="title"/>
          </p:nvPr>
        </p:nvSpPr>
        <p:spPr>
          <a:xfrm>
            <a:off x="527100" y="221691"/>
            <a:ext cx="8223884" cy="443070"/>
          </a:xfrm>
          <a:prstGeom prst="rect">
            <a:avLst/>
          </a:prstGeom>
        </p:spPr>
        <p:txBody>
          <a:bodyPr vert="horz" wrap="square" lIns="0" tIns="12065" rIns="0" bIns="0" rtlCol="0">
            <a:spAutoFit/>
          </a:bodyPr>
          <a:lstStyle/>
          <a:p>
            <a:pPr marL="12700">
              <a:lnSpc>
                <a:spcPct val="100000"/>
              </a:lnSpc>
              <a:spcBef>
                <a:spcPts val="95"/>
              </a:spcBef>
            </a:pPr>
            <a:r>
              <a:rPr lang="de-DE" spc="-10" dirty="0"/>
              <a:t>UML-Diagramm</a:t>
            </a:r>
            <a:endParaRPr spc="-10" dirty="0"/>
          </a:p>
        </p:txBody>
      </p:sp>
      <p:sp>
        <p:nvSpPr>
          <p:cNvPr id="4" name="object 4">
            <a:extLst>
              <a:ext uri="{FF2B5EF4-FFF2-40B4-BE49-F238E27FC236}">
                <a16:creationId xmlns:a16="http://schemas.microsoft.com/office/drawing/2014/main" id="{75B6E437-8C8D-9E29-3E66-62E0D6F7A010}"/>
              </a:ext>
            </a:extLst>
          </p:cNvPr>
          <p:cNvSpPr/>
          <p:nvPr/>
        </p:nvSpPr>
        <p:spPr>
          <a:xfrm>
            <a:off x="0" y="6400800"/>
            <a:ext cx="9144000" cy="457200"/>
          </a:xfrm>
          <a:custGeom>
            <a:avLst/>
            <a:gdLst/>
            <a:ahLst/>
            <a:cxnLst/>
            <a:rect l="l" t="t" r="r" b="b"/>
            <a:pathLst>
              <a:path w="9144000" h="457200">
                <a:moveTo>
                  <a:pt x="9144000" y="0"/>
                </a:moveTo>
                <a:lnTo>
                  <a:pt x="6477000" y="0"/>
                </a:lnTo>
                <a:lnTo>
                  <a:pt x="0" y="0"/>
                </a:lnTo>
                <a:lnTo>
                  <a:pt x="0" y="457200"/>
                </a:lnTo>
                <a:lnTo>
                  <a:pt x="6477000" y="457200"/>
                </a:lnTo>
                <a:lnTo>
                  <a:pt x="9144000" y="457200"/>
                </a:lnTo>
                <a:lnTo>
                  <a:pt x="9144000" y="0"/>
                </a:lnTo>
                <a:close/>
              </a:path>
            </a:pathLst>
          </a:custGeom>
          <a:solidFill>
            <a:srgbClr val="F1F1F1"/>
          </a:solidFill>
        </p:spPr>
        <p:txBody>
          <a:bodyPr wrap="square" lIns="0" tIns="0" rIns="0" bIns="0" rtlCol="0"/>
          <a:lstStyle/>
          <a:p>
            <a:endParaRPr/>
          </a:p>
        </p:txBody>
      </p:sp>
      <p:sp>
        <p:nvSpPr>
          <p:cNvPr id="8" name="object 8">
            <a:extLst>
              <a:ext uri="{FF2B5EF4-FFF2-40B4-BE49-F238E27FC236}">
                <a16:creationId xmlns:a16="http://schemas.microsoft.com/office/drawing/2014/main" id="{0D407B8A-9892-437D-0AE1-8365D97ED5E3}"/>
              </a:ext>
            </a:extLst>
          </p:cNvPr>
          <p:cNvSpPr txBox="1">
            <a:spLocks noGrp="1"/>
          </p:cNvSpPr>
          <p:nvPr>
            <p:ph type="sldNum" sz="quarter" idx="7"/>
          </p:nvPr>
        </p:nvSpPr>
        <p:spPr>
          <a:prstGeom prst="rect">
            <a:avLst/>
          </a:prstGeom>
        </p:spPr>
        <p:txBody>
          <a:bodyPr vert="horz" wrap="square" lIns="0" tIns="0" rIns="0" bIns="0" rtlCol="0">
            <a:spAutoFit/>
          </a:bodyPr>
          <a:lstStyle/>
          <a:p>
            <a:pPr marL="55244">
              <a:lnSpc>
                <a:spcPts val="1425"/>
              </a:lnSpc>
            </a:pPr>
            <a:r>
              <a:rPr dirty="0"/>
              <a:t>Folie</a:t>
            </a:r>
            <a:r>
              <a:rPr spc="-15" dirty="0"/>
              <a:t> </a:t>
            </a:r>
            <a:fld id="{81D60167-4931-47E6-BA6A-407CBD079E47}" type="slidenum">
              <a:rPr spc="-50" dirty="0"/>
              <a:t>21</a:t>
            </a:fld>
            <a:endParaRPr spc="-50" dirty="0"/>
          </a:p>
        </p:txBody>
      </p:sp>
      <p:pic>
        <p:nvPicPr>
          <p:cNvPr id="1026" name="Picture 2">
            <a:extLst>
              <a:ext uri="{FF2B5EF4-FFF2-40B4-BE49-F238E27FC236}">
                <a16:creationId xmlns:a16="http://schemas.microsoft.com/office/drawing/2014/main" id="{B8EFA471-BCBD-E397-7F72-36B35A8CB38C}"/>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4393" y="709169"/>
            <a:ext cx="9066315" cy="56916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086240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0A0886-1CA3-5453-E9AC-C59A9486813B}"/>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A8C58329-C0BC-8150-AE53-8EF07B72E8B6}"/>
              </a:ext>
            </a:extLst>
          </p:cNvPr>
          <p:cNvSpPr/>
          <p:nvPr/>
        </p:nvSpPr>
        <p:spPr>
          <a:xfrm>
            <a:off x="0" y="0"/>
            <a:ext cx="9144000" cy="914400"/>
          </a:xfrm>
          <a:custGeom>
            <a:avLst/>
            <a:gdLst/>
            <a:ahLst/>
            <a:cxnLst/>
            <a:rect l="l" t="t" r="r" b="b"/>
            <a:pathLst>
              <a:path w="9144000" h="914400">
                <a:moveTo>
                  <a:pt x="9144000" y="0"/>
                </a:moveTo>
                <a:lnTo>
                  <a:pt x="0" y="0"/>
                </a:lnTo>
                <a:lnTo>
                  <a:pt x="0" y="914400"/>
                </a:lnTo>
                <a:lnTo>
                  <a:pt x="9144000" y="914400"/>
                </a:lnTo>
                <a:lnTo>
                  <a:pt x="9144000" y="0"/>
                </a:lnTo>
                <a:close/>
              </a:path>
            </a:pathLst>
          </a:custGeom>
          <a:solidFill>
            <a:srgbClr val="F1F1F1"/>
          </a:solidFill>
        </p:spPr>
        <p:txBody>
          <a:bodyPr wrap="square" lIns="0" tIns="0" rIns="0" bIns="0" rtlCol="0"/>
          <a:lstStyle/>
          <a:p>
            <a:endParaRPr/>
          </a:p>
        </p:txBody>
      </p:sp>
      <p:sp>
        <p:nvSpPr>
          <p:cNvPr id="3" name="object 3">
            <a:extLst>
              <a:ext uri="{FF2B5EF4-FFF2-40B4-BE49-F238E27FC236}">
                <a16:creationId xmlns:a16="http://schemas.microsoft.com/office/drawing/2014/main" id="{2AF7CDB4-E9E8-237E-392B-6EEBFD55DADF}"/>
              </a:ext>
            </a:extLst>
          </p:cNvPr>
          <p:cNvSpPr txBox="1">
            <a:spLocks noGrp="1"/>
          </p:cNvSpPr>
          <p:nvPr>
            <p:ph type="title"/>
          </p:nvPr>
        </p:nvSpPr>
        <p:spPr>
          <a:xfrm>
            <a:off x="527100" y="221691"/>
            <a:ext cx="8223884" cy="443070"/>
          </a:xfrm>
          <a:prstGeom prst="rect">
            <a:avLst/>
          </a:prstGeom>
        </p:spPr>
        <p:txBody>
          <a:bodyPr vert="horz" wrap="square" lIns="0" tIns="12065" rIns="0" bIns="0" rtlCol="0">
            <a:spAutoFit/>
          </a:bodyPr>
          <a:lstStyle/>
          <a:p>
            <a:pPr marL="12700">
              <a:lnSpc>
                <a:spcPct val="100000"/>
              </a:lnSpc>
              <a:spcBef>
                <a:spcPts val="95"/>
              </a:spcBef>
            </a:pPr>
            <a:r>
              <a:rPr lang="de-DE" sz="2800" b="0" i="0" dirty="0">
                <a:solidFill>
                  <a:srgbClr val="000000"/>
                </a:solidFill>
                <a:effectLst/>
                <a:latin typeface="Lato" panose="020F0502020204030203" pitchFamily="34" charset="0"/>
              </a:rPr>
              <a:t>-Vorstellung des Prototypen im Ganzen</a:t>
            </a:r>
            <a:endParaRPr spc="-10" dirty="0"/>
          </a:p>
        </p:txBody>
      </p:sp>
      <p:sp>
        <p:nvSpPr>
          <p:cNvPr id="4" name="object 4">
            <a:extLst>
              <a:ext uri="{FF2B5EF4-FFF2-40B4-BE49-F238E27FC236}">
                <a16:creationId xmlns:a16="http://schemas.microsoft.com/office/drawing/2014/main" id="{AD9C34D4-32D4-E0A9-4267-4AFC1BAFEC81}"/>
              </a:ext>
            </a:extLst>
          </p:cNvPr>
          <p:cNvSpPr/>
          <p:nvPr/>
        </p:nvSpPr>
        <p:spPr>
          <a:xfrm>
            <a:off x="0" y="6400800"/>
            <a:ext cx="9144000" cy="457200"/>
          </a:xfrm>
          <a:custGeom>
            <a:avLst/>
            <a:gdLst/>
            <a:ahLst/>
            <a:cxnLst/>
            <a:rect l="l" t="t" r="r" b="b"/>
            <a:pathLst>
              <a:path w="9144000" h="457200">
                <a:moveTo>
                  <a:pt x="9144000" y="0"/>
                </a:moveTo>
                <a:lnTo>
                  <a:pt x="6477000" y="0"/>
                </a:lnTo>
                <a:lnTo>
                  <a:pt x="0" y="0"/>
                </a:lnTo>
                <a:lnTo>
                  <a:pt x="0" y="457200"/>
                </a:lnTo>
                <a:lnTo>
                  <a:pt x="6477000" y="457200"/>
                </a:lnTo>
                <a:lnTo>
                  <a:pt x="9144000" y="457200"/>
                </a:lnTo>
                <a:lnTo>
                  <a:pt x="9144000" y="0"/>
                </a:lnTo>
                <a:close/>
              </a:path>
            </a:pathLst>
          </a:custGeom>
          <a:solidFill>
            <a:srgbClr val="F1F1F1"/>
          </a:solidFill>
        </p:spPr>
        <p:txBody>
          <a:bodyPr wrap="square" lIns="0" tIns="0" rIns="0" bIns="0" rtlCol="0"/>
          <a:lstStyle/>
          <a:p>
            <a:endParaRPr/>
          </a:p>
        </p:txBody>
      </p:sp>
      <p:sp>
        <p:nvSpPr>
          <p:cNvPr id="6" name="object 6">
            <a:extLst>
              <a:ext uri="{FF2B5EF4-FFF2-40B4-BE49-F238E27FC236}">
                <a16:creationId xmlns:a16="http://schemas.microsoft.com/office/drawing/2014/main" id="{8F1976D9-5952-D601-F0C6-B95F62D7456A}"/>
              </a:ext>
            </a:extLst>
          </p:cNvPr>
          <p:cNvSpPr txBox="1"/>
          <p:nvPr/>
        </p:nvSpPr>
        <p:spPr>
          <a:xfrm>
            <a:off x="673492" y="1269234"/>
            <a:ext cx="7931100" cy="962443"/>
          </a:xfrm>
          <a:prstGeom prst="rect">
            <a:avLst/>
          </a:prstGeom>
        </p:spPr>
        <p:txBody>
          <a:bodyPr vert="horz" wrap="square" lIns="0" tIns="13335" rIns="0" bIns="0" rtlCol="0">
            <a:spAutoFit/>
          </a:bodyPr>
          <a:lstStyle/>
          <a:p>
            <a:pPr algn="l"/>
            <a:r>
              <a:rPr lang="de-DE" sz="1400" spc="-10" dirty="0">
                <a:latin typeface="Arial"/>
                <a:cs typeface="Arial"/>
              </a:rPr>
              <a:t>Link:   </a:t>
            </a:r>
            <a:endParaRPr lang="de-DE" sz="1800" b="0" i="0" u="none" strike="noStrike" baseline="0" dirty="0">
              <a:solidFill>
                <a:srgbClr val="000000"/>
              </a:solidFill>
              <a:latin typeface="Arial" panose="020B0604020202020204" pitchFamily="34" charset="0"/>
            </a:endParaRPr>
          </a:p>
          <a:p>
            <a:r>
              <a:rPr lang="de-DE" sz="1800" b="0" i="0" u="none" strike="noStrike" baseline="0" dirty="0">
                <a:latin typeface="Arial" panose="020B0604020202020204" pitchFamily="34" charset="0"/>
              </a:rPr>
              <a:t>http://localhost:5173/  </a:t>
            </a:r>
            <a:r>
              <a:rPr lang="de-DE" sz="1400" spc="-10" dirty="0">
                <a:latin typeface="Arial"/>
                <a:cs typeface="Arial"/>
              </a:rPr>
              <a:t> </a:t>
            </a:r>
          </a:p>
          <a:p>
            <a:pPr marL="12700">
              <a:lnSpc>
                <a:spcPct val="100000"/>
              </a:lnSpc>
              <a:spcBef>
                <a:spcPts val="105"/>
              </a:spcBef>
              <a:buClr>
                <a:srgbClr val="0088CE"/>
              </a:buClr>
              <a:tabLst>
                <a:tab pos="198120" algn="l"/>
              </a:tabLst>
            </a:pPr>
            <a:endParaRPr lang="de-DE" sz="1400" b="1" i="1" spc="-10" dirty="0">
              <a:solidFill>
                <a:srgbClr val="202122"/>
              </a:solidFill>
              <a:effectLst/>
              <a:latin typeface="Arial"/>
              <a:cs typeface="Arial"/>
            </a:endParaRPr>
          </a:p>
          <a:p>
            <a:pPr marL="12700">
              <a:lnSpc>
                <a:spcPct val="100000"/>
              </a:lnSpc>
              <a:spcBef>
                <a:spcPts val="105"/>
              </a:spcBef>
              <a:buClr>
                <a:srgbClr val="0088CE"/>
              </a:buClr>
              <a:tabLst>
                <a:tab pos="198120" algn="l"/>
              </a:tabLst>
            </a:pPr>
            <a:endParaRPr lang="de-DE" sz="1400" spc="-10" dirty="0">
              <a:latin typeface="Arial"/>
              <a:cs typeface="Arial"/>
            </a:endParaRPr>
          </a:p>
        </p:txBody>
      </p:sp>
      <p:sp>
        <p:nvSpPr>
          <p:cNvPr id="8" name="object 8">
            <a:extLst>
              <a:ext uri="{FF2B5EF4-FFF2-40B4-BE49-F238E27FC236}">
                <a16:creationId xmlns:a16="http://schemas.microsoft.com/office/drawing/2014/main" id="{E114F557-9185-B7C5-241A-31C7A7C4EA81}"/>
              </a:ext>
            </a:extLst>
          </p:cNvPr>
          <p:cNvSpPr txBox="1">
            <a:spLocks noGrp="1"/>
          </p:cNvSpPr>
          <p:nvPr>
            <p:ph type="sldNum" sz="quarter" idx="7"/>
          </p:nvPr>
        </p:nvSpPr>
        <p:spPr>
          <a:prstGeom prst="rect">
            <a:avLst/>
          </a:prstGeom>
        </p:spPr>
        <p:txBody>
          <a:bodyPr vert="horz" wrap="square" lIns="0" tIns="0" rIns="0" bIns="0" rtlCol="0">
            <a:spAutoFit/>
          </a:bodyPr>
          <a:lstStyle/>
          <a:p>
            <a:pPr marL="55244">
              <a:lnSpc>
                <a:spcPts val="1425"/>
              </a:lnSpc>
            </a:pPr>
            <a:r>
              <a:rPr dirty="0"/>
              <a:t>Folie</a:t>
            </a:r>
            <a:r>
              <a:rPr spc="-15" dirty="0"/>
              <a:t> </a:t>
            </a:r>
            <a:fld id="{81D60167-4931-47E6-BA6A-407CBD079E47}" type="slidenum">
              <a:rPr spc="-50" dirty="0"/>
              <a:t>22</a:t>
            </a:fld>
            <a:endParaRPr spc="-50" dirty="0"/>
          </a:p>
        </p:txBody>
      </p:sp>
    </p:spTree>
    <p:extLst>
      <p:ext uri="{BB962C8B-B14F-4D97-AF65-F5344CB8AC3E}">
        <p14:creationId xmlns:p14="http://schemas.microsoft.com/office/powerpoint/2010/main" val="34064100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9144000" cy="914400"/>
          </a:xfrm>
          <a:custGeom>
            <a:avLst/>
            <a:gdLst/>
            <a:ahLst/>
            <a:cxnLst/>
            <a:rect l="l" t="t" r="r" b="b"/>
            <a:pathLst>
              <a:path w="9144000" h="914400">
                <a:moveTo>
                  <a:pt x="9144000" y="0"/>
                </a:moveTo>
                <a:lnTo>
                  <a:pt x="0" y="0"/>
                </a:lnTo>
                <a:lnTo>
                  <a:pt x="0" y="914400"/>
                </a:lnTo>
                <a:lnTo>
                  <a:pt x="9144000" y="914400"/>
                </a:lnTo>
                <a:lnTo>
                  <a:pt x="9144000" y="0"/>
                </a:lnTo>
                <a:close/>
              </a:path>
            </a:pathLst>
          </a:custGeom>
          <a:solidFill>
            <a:srgbClr val="F1F1F1"/>
          </a:solidFill>
        </p:spPr>
        <p:txBody>
          <a:bodyPr wrap="square" lIns="0" tIns="0" rIns="0" bIns="0" rtlCol="0"/>
          <a:lstStyle/>
          <a:p>
            <a:endParaRPr/>
          </a:p>
        </p:txBody>
      </p:sp>
      <p:sp>
        <p:nvSpPr>
          <p:cNvPr id="3" name="object 3"/>
          <p:cNvSpPr txBox="1">
            <a:spLocks noGrp="1"/>
          </p:cNvSpPr>
          <p:nvPr>
            <p:ph type="title"/>
          </p:nvPr>
        </p:nvSpPr>
        <p:spPr>
          <a:xfrm>
            <a:off x="527100" y="221691"/>
            <a:ext cx="8223884" cy="443070"/>
          </a:xfrm>
          <a:prstGeom prst="rect">
            <a:avLst/>
          </a:prstGeom>
        </p:spPr>
        <p:txBody>
          <a:bodyPr vert="horz" wrap="square" lIns="0" tIns="12065" rIns="0" bIns="0" rtlCol="0">
            <a:spAutoFit/>
          </a:bodyPr>
          <a:lstStyle/>
          <a:p>
            <a:pPr marL="12700">
              <a:lnSpc>
                <a:spcPct val="100000"/>
              </a:lnSpc>
              <a:spcBef>
                <a:spcPts val="95"/>
              </a:spcBef>
            </a:pPr>
            <a:r>
              <a:rPr lang="de-DE" sz="2800" b="0" i="0" dirty="0" err="1">
                <a:solidFill>
                  <a:srgbClr val="000000"/>
                </a:solidFill>
                <a:effectLst/>
                <a:latin typeface="Lato" panose="020F0502020204030203" pitchFamily="34" charset="0"/>
              </a:rPr>
              <a:t>Lessons</a:t>
            </a:r>
            <a:r>
              <a:rPr lang="de-DE" sz="2800" b="0" i="0" dirty="0">
                <a:solidFill>
                  <a:srgbClr val="000000"/>
                </a:solidFill>
                <a:effectLst/>
                <a:latin typeface="Lato" panose="020F0502020204030203" pitchFamily="34" charset="0"/>
              </a:rPr>
              <a:t> </a:t>
            </a:r>
            <a:r>
              <a:rPr lang="de-DE" sz="2800" b="0" i="0" dirty="0" err="1">
                <a:solidFill>
                  <a:srgbClr val="000000"/>
                </a:solidFill>
                <a:effectLst/>
                <a:latin typeface="Lato" panose="020F0502020204030203" pitchFamily="34" charset="0"/>
              </a:rPr>
              <a:t>Learned</a:t>
            </a:r>
            <a:endParaRPr spc="-10" dirty="0"/>
          </a:p>
        </p:txBody>
      </p:sp>
      <p:sp>
        <p:nvSpPr>
          <p:cNvPr id="4" name="object 4"/>
          <p:cNvSpPr/>
          <p:nvPr/>
        </p:nvSpPr>
        <p:spPr>
          <a:xfrm>
            <a:off x="0" y="6400800"/>
            <a:ext cx="9144000" cy="457200"/>
          </a:xfrm>
          <a:custGeom>
            <a:avLst/>
            <a:gdLst/>
            <a:ahLst/>
            <a:cxnLst/>
            <a:rect l="l" t="t" r="r" b="b"/>
            <a:pathLst>
              <a:path w="9144000" h="457200">
                <a:moveTo>
                  <a:pt x="9144000" y="0"/>
                </a:moveTo>
                <a:lnTo>
                  <a:pt x="6477000" y="0"/>
                </a:lnTo>
                <a:lnTo>
                  <a:pt x="0" y="0"/>
                </a:lnTo>
                <a:lnTo>
                  <a:pt x="0" y="457200"/>
                </a:lnTo>
                <a:lnTo>
                  <a:pt x="6477000" y="457200"/>
                </a:lnTo>
                <a:lnTo>
                  <a:pt x="9144000" y="457200"/>
                </a:lnTo>
                <a:lnTo>
                  <a:pt x="9144000" y="0"/>
                </a:lnTo>
                <a:close/>
              </a:path>
            </a:pathLst>
          </a:custGeom>
          <a:solidFill>
            <a:srgbClr val="F1F1F1"/>
          </a:solidFill>
        </p:spPr>
        <p:txBody>
          <a:bodyPr wrap="square" lIns="0" tIns="0" rIns="0" bIns="0" rtlCol="0"/>
          <a:lstStyle/>
          <a:p>
            <a:endParaRPr/>
          </a:p>
        </p:txBody>
      </p:sp>
      <p:sp>
        <p:nvSpPr>
          <p:cNvPr id="6" name="object 6"/>
          <p:cNvSpPr txBox="1"/>
          <p:nvPr/>
        </p:nvSpPr>
        <p:spPr>
          <a:xfrm>
            <a:off x="606450" y="1295400"/>
            <a:ext cx="7931100" cy="3196388"/>
          </a:xfrm>
          <a:prstGeom prst="rect">
            <a:avLst/>
          </a:prstGeom>
        </p:spPr>
        <p:txBody>
          <a:bodyPr vert="horz" wrap="square" lIns="0" tIns="13335" rIns="0" bIns="0" rtlCol="0">
            <a:spAutoFit/>
          </a:bodyPr>
          <a:lstStyle/>
          <a:p>
            <a:pPr marL="12700">
              <a:lnSpc>
                <a:spcPct val="100000"/>
              </a:lnSpc>
              <a:spcBef>
                <a:spcPts val="105"/>
              </a:spcBef>
              <a:buClr>
                <a:srgbClr val="0088CE"/>
              </a:buClr>
              <a:tabLst>
                <a:tab pos="198120" algn="l"/>
              </a:tabLst>
            </a:pPr>
            <a:r>
              <a:rPr lang="de-DE" sz="1400" spc="-10" dirty="0">
                <a:latin typeface="Arial"/>
                <a:cs typeface="Arial"/>
              </a:rPr>
              <a:t>Mehr Zeit in Überlegung der Grundstruktur</a:t>
            </a:r>
          </a:p>
          <a:p>
            <a:pPr marL="12700">
              <a:lnSpc>
                <a:spcPct val="100000"/>
              </a:lnSpc>
              <a:spcBef>
                <a:spcPts val="105"/>
              </a:spcBef>
              <a:buClr>
                <a:srgbClr val="0088CE"/>
              </a:buClr>
              <a:tabLst>
                <a:tab pos="198120" algn="l"/>
              </a:tabLst>
            </a:pPr>
            <a:endParaRPr lang="de-DE" sz="1400" spc="-10" dirty="0">
              <a:latin typeface="Arial"/>
              <a:cs typeface="Arial"/>
            </a:endParaRPr>
          </a:p>
          <a:p>
            <a:pPr marL="12700">
              <a:lnSpc>
                <a:spcPct val="100000"/>
              </a:lnSpc>
              <a:spcBef>
                <a:spcPts val="105"/>
              </a:spcBef>
              <a:buClr>
                <a:srgbClr val="0088CE"/>
              </a:buClr>
              <a:tabLst>
                <a:tab pos="198120" algn="l"/>
              </a:tabLst>
            </a:pPr>
            <a:r>
              <a:rPr lang="de-DE" sz="1400" spc="-10" dirty="0">
                <a:latin typeface="Arial"/>
                <a:cs typeface="Arial"/>
              </a:rPr>
              <a:t>Learning </a:t>
            </a:r>
            <a:r>
              <a:rPr lang="de-DE" sz="1400" spc="-10" dirty="0" err="1">
                <a:latin typeface="Arial"/>
                <a:cs typeface="Arial"/>
              </a:rPr>
              <a:t>by</a:t>
            </a:r>
            <a:r>
              <a:rPr lang="de-DE" sz="1400" spc="-10" dirty="0">
                <a:latin typeface="Arial"/>
                <a:cs typeface="Arial"/>
              </a:rPr>
              <a:t> </a:t>
            </a:r>
            <a:r>
              <a:rPr lang="de-DE" sz="1400" spc="-10" dirty="0" err="1">
                <a:latin typeface="Arial"/>
                <a:cs typeface="Arial"/>
              </a:rPr>
              <a:t>doing</a:t>
            </a:r>
            <a:r>
              <a:rPr lang="de-DE" sz="1400" spc="-10" dirty="0">
                <a:latin typeface="Arial"/>
                <a:cs typeface="Arial"/>
              </a:rPr>
              <a:t> </a:t>
            </a:r>
          </a:p>
          <a:p>
            <a:pPr marL="12700">
              <a:lnSpc>
                <a:spcPct val="100000"/>
              </a:lnSpc>
              <a:spcBef>
                <a:spcPts val="105"/>
              </a:spcBef>
              <a:buClr>
                <a:srgbClr val="0088CE"/>
              </a:buClr>
              <a:tabLst>
                <a:tab pos="198120" algn="l"/>
              </a:tabLst>
            </a:pPr>
            <a:endParaRPr lang="de-DE" sz="1400" spc="-10" dirty="0">
              <a:latin typeface="Arial"/>
              <a:cs typeface="Arial"/>
            </a:endParaRPr>
          </a:p>
          <a:p>
            <a:pPr marL="12700">
              <a:lnSpc>
                <a:spcPct val="100000"/>
              </a:lnSpc>
              <a:spcBef>
                <a:spcPts val="105"/>
              </a:spcBef>
              <a:buClr>
                <a:srgbClr val="0088CE"/>
              </a:buClr>
              <a:tabLst>
                <a:tab pos="198120" algn="l"/>
              </a:tabLst>
            </a:pPr>
            <a:r>
              <a:rPr lang="de-DE" sz="1400" spc="-10" dirty="0">
                <a:latin typeface="Arial"/>
                <a:cs typeface="Arial"/>
              </a:rPr>
              <a:t>Schwierig Aufgabenpakete zu erstellen, wegen der Abhängigkeiten</a:t>
            </a:r>
          </a:p>
          <a:p>
            <a:pPr marL="12700">
              <a:lnSpc>
                <a:spcPct val="100000"/>
              </a:lnSpc>
              <a:spcBef>
                <a:spcPts val="105"/>
              </a:spcBef>
              <a:buClr>
                <a:srgbClr val="0088CE"/>
              </a:buClr>
              <a:tabLst>
                <a:tab pos="198120" algn="l"/>
              </a:tabLst>
            </a:pPr>
            <a:endParaRPr lang="de-DE" sz="1400" spc="-10" dirty="0">
              <a:solidFill>
                <a:srgbClr val="202122"/>
              </a:solidFill>
              <a:effectLst/>
              <a:latin typeface="Arial"/>
              <a:cs typeface="Arial"/>
            </a:endParaRPr>
          </a:p>
          <a:p>
            <a:pPr marL="12700">
              <a:lnSpc>
                <a:spcPct val="100000"/>
              </a:lnSpc>
              <a:spcBef>
                <a:spcPts val="105"/>
              </a:spcBef>
              <a:buClr>
                <a:srgbClr val="0088CE"/>
              </a:buClr>
              <a:tabLst>
                <a:tab pos="198120" algn="l"/>
              </a:tabLst>
            </a:pPr>
            <a:r>
              <a:rPr lang="de-DE" sz="1400" spc="-10" dirty="0">
                <a:solidFill>
                  <a:srgbClr val="202122"/>
                </a:solidFill>
                <a:latin typeface="Arial"/>
                <a:cs typeface="Arial"/>
              </a:rPr>
              <a:t>Ausschließlicher gemeinsamer </a:t>
            </a:r>
            <a:r>
              <a:rPr lang="de-DE" sz="1400" spc="-10" dirty="0" err="1">
                <a:solidFill>
                  <a:srgbClr val="202122"/>
                </a:solidFill>
                <a:latin typeface="Arial"/>
                <a:cs typeface="Arial"/>
              </a:rPr>
              <a:t>Merge</a:t>
            </a:r>
            <a:r>
              <a:rPr lang="de-DE" sz="1400" spc="-10" dirty="0">
                <a:solidFill>
                  <a:srgbClr val="202122"/>
                </a:solidFill>
                <a:latin typeface="Arial"/>
                <a:cs typeface="Arial"/>
              </a:rPr>
              <a:t>-Prozess war gut und sinnvoll</a:t>
            </a:r>
          </a:p>
          <a:p>
            <a:pPr marL="12700">
              <a:lnSpc>
                <a:spcPct val="100000"/>
              </a:lnSpc>
              <a:spcBef>
                <a:spcPts val="105"/>
              </a:spcBef>
              <a:buClr>
                <a:srgbClr val="0088CE"/>
              </a:buClr>
              <a:tabLst>
                <a:tab pos="198120" algn="l"/>
              </a:tabLst>
            </a:pPr>
            <a:endParaRPr lang="de-DE" sz="1400" spc="-10" dirty="0">
              <a:solidFill>
                <a:srgbClr val="202122"/>
              </a:solidFill>
              <a:latin typeface="Arial"/>
              <a:cs typeface="Arial"/>
            </a:endParaRPr>
          </a:p>
          <a:p>
            <a:pPr marL="12700">
              <a:lnSpc>
                <a:spcPct val="100000"/>
              </a:lnSpc>
              <a:spcBef>
                <a:spcPts val="105"/>
              </a:spcBef>
              <a:buClr>
                <a:srgbClr val="0088CE"/>
              </a:buClr>
              <a:tabLst>
                <a:tab pos="198120" algn="l"/>
              </a:tabLst>
            </a:pPr>
            <a:r>
              <a:rPr lang="de-DE" sz="1400" spc="-10" dirty="0">
                <a:solidFill>
                  <a:srgbClr val="202122"/>
                </a:solidFill>
                <a:latin typeface="Arial"/>
                <a:cs typeface="Arial"/>
              </a:rPr>
              <a:t>Unterschätzter Einarbeitungsaufwand Arbeit mit </a:t>
            </a:r>
            <a:r>
              <a:rPr lang="de-DE" sz="1400" spc="-10" dirty="0" err="1">
                <a:solidFill>
                  <a:srgbClr val="202122"/>
                </a:solidFill>
                <a:latin typeface="Arial"/>
                <a:cs typeface="Arial"/>
              </a:rPr>
              <a:t>github</a:t>
            </a:r>
            <a:endParaRPr lang="de-DE" sz="1400" spc="-10" dirty="0">
              <a:solidFill>
                <a:srgbClr val="202122"/>
              </a:solidFill>
              <a:latin typeface="Arial"/>
              <a:cs typeface="Arial"/>
            </a:endParaRPr>
          </a:p>
          <a:p>
            <a:pPr marL="12700">
              <a:lnSpc>
                <a:spcPct val="100000"/>
              </a:lnSpc>
              <a:spcBef>
                <a:spcPts val="105"/>
              </a:spcBef>
              <a:buClr>
                <a:srgbClr val="0088CE"/>
              </a:buClr>
              <a:tabLst>
                <a:tab pos="198120" algn="l"/>
              </a:tabLst>
            </a:pPr>
            <a:endParaRPr lang="de-DE" sz="1400" spc="-10" dirty="0">
              <a:solidFill>
                <a:srgbClr val="202122"/>
              </a:solidFill>
              <a:latin typeface="Arial"/>
              <a:cs typeface="Arial"/>
            </a:endParaRPr>
          </a:p>
          <a:p>
            <a:pPr marL="12700">
              <a:lnSpc>
                <a:spcPct val="100000"/>
              </a:lnSpc>
              <a:spcBef>
                <a:spcPts val="105"/>
              </a:spcBef>
              <a:buClr>
                <a:srgbClr val="0088CE"/>
              </a:buClr>
              <a:tabLst>
                <a:tab pos="198120" algn="l"/>
              </a:tabLst>
            </a:pPr>
            <a:endParaRPr lang="de-DE" sz="1400" spc="-10" dirty="0">
              <a:solidFill>
                <a:srgbClr val="202122"/>
              </a:solidFill>
              <a:latin typeface="Arial"/>
              <a:cs typeface="Arial"/>
            </a:endParaRPr>
          </a:p>
          <a:p>
            <a:pPr marL="12700">
              <a:lnSpc>
                <a:spcPct val="100000"/>
              </a:lnSpc>
              <a:spcBef>
                <a:spcPts val="105"/>
              </a:spcBef>
              <a:buClr>
                <a:srgbClr val="0088CE"/>
              </a:buClr>
              <a:tabLst>
                <a:tab pos="198120" algn="l"/>
              </a:tabLst>
            </a:pPr>
            <a:endParaRPr lang="de-DE" sz="1400" spc="-10" dirty="0">
              <a:solidFill>
                <a:srgbClr val="202122"/>
              </a:solidFill>
              <a:effectLst/>
              <a:latin typeface="Arial"/>
              <a:cs typeface="Arial"/>
            </a:endParaRPr>
          </a:p>
          <a:p>
            <a:pPr marL="12700">
              <a:lnSpc>
                <a:spcPct val="100000"/>
              </a:lnSpc>
              <a:spcBef>
                <a:spcPts val="105"/>
              </a:spcBef>
              <a:buClr>
                <a:srgbClr val="0088CE"/>
              </a:buClr>
              <a:tabLst>
                <a:tab pos="198120" algn="l"/>
              </a:tabLst>
            </a:pPr>
            <a:endParaRPr lang="de-DE" sz="1400" spc="-10" dirty="0">
              <a:solidFill>
                <a:srgbClr val="202122"/>
              </a:solidFill>
              <a:effectLst/>
              <a:latin typeface="Arial"/>
              <a:cs typeface="Arial"/>
            </a:endParaRPr>
          </a:p>
          <a:p>
            <a:pPr marL="12700">
              <a:lnSpc>
                <a:spcPct val="100000"/>
              </a:lnSpc>
              <a:spcBef>
                <a:spcPts val="105"/>
              </a:spcBef>
              <a:buClr>
                <a:srgbClr val="0088CE"/>
              </a:buClr>
              <a:tabLst>
                <a:tab pos="198120" algn="l"/>
              </a:tabLst>
            </a:pPr>
            <a:endParaRPr lang="de-DE" sz="1400" spc="-10" dirty="0">
              <a:latin typeface="Arial"/>
              <a:cs typeface="Arial"/>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55244">
              <a:lnSpc>
                <a:spcPts val="1425"/>
              </a:lnSpc>
            </a:pPr>
            <a:r>
              <a:rPr dirty="0"/>
              <a:t>Folie</a:t>
            </a:r>
            <a:r>
              <a:rPr spc="-15" dirty="0"/>
              <a:t> </a:t>
            </a:r>
            <a:fld id="{81D60167-4931-47E6-BA6A-407CBD079E47}" type="slidenum">
              <a:rPr spc="-50" dirty="0"/>
              <a:t>23</a:t>
            </a:fld>
            <a:endParaRPr spc="-50" dirty="0"/>
          </a:p>
        </p:txBody>
      </p:sp>
    </p:spTree>
    <p:extLst>
      <p:ext uri="{BB962C8B-B14F-4D97-AF65-F5344CB8AC3E}">
        <p14:creationId xmlns:p14="http://schemas.microsoft.com/office/powerpoint/2010/main" val="87873201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9144000" cy="914400"/>
          </a:xfrm>
          <a:custGeom>
            <a:avLst/>
            <a:gdLst/>
            <a:ahLst/>
            <a:cxnLst/>
            <a:rect l="l" t="t" r="r" b="b"/>
            <a:pathLst>
              <a:path w="9144000" h="914400">
                <a:moveTo>
                  <a:pt x="9144000" y="0"/>
                </a:moveTo>
                <a:lnTo>
                  <a:pt x="0" y="0"/>
                </a:lnTo>
                <a:lnTo>
                  <a:pt x="0" y="914400"/>
                </a:lnTo>
                <a:lnTo>
                  <a:pt x="9144000" y="914400"/>
                </a:lnTo>
                <a:lnTo>
                  <a:pt x="9144000" y="0"/>
                </a:lnTo>
                <a:close/>
              </a:path>
            </a:pathLst>
          </a:custGeom>
          <a:solidFill>
            <a:srgbClr val="F1F1F1"/>
          </a:solidFill>
        </p:spPr>
        <p:txBody>
          <a:bodyPr wrap="square" lIns="0" tIns="0" rIns="0" bIns="0" rtlCol="0"/>
          <a:lstStyle/>
          <a:p>
            <a:endParaRPr/>
          </a:p>
        </p:txBody>
      </p:sp>
      <p:sp>
        <p:nvSpPr>
          <p:cNvPr id="3" name="object 3"/>
          <p:cNvSpPr txBox="1">
            <a:spLocks noGrp="1"/>
          </p:cNvSpPr>
          <p:nvPr>
            <p:ph type="title"/>
          </p:nvPr>
        </p:nvSpPr>
        <p:spPr>
          <a:xfrm>
            <a:off x="527100" y="221691"/>
            <a:ext cx="8223884" cy="443070"/>
          </a:xfrm>
          <a:prstGeom prst="rect">
            <a:avLst/>
          </a:prstGeom>
        </p:spPr>
        <p:txBody>
          <a:bodyPr vert="horz" wrap="square" lIns="0" tIns="12065" rIns="0" bIns="0" rtlCol="0">
            <a:spAutoFit/>
          </a:bodyPr>
          <a:lstStyle/>
          <a:p>
            <a:pPr marL="12700">
              <a:lnSpc>
                <a:spcPct val="100000"/>
              </a:lnSpc>
              <a:spcBef>
                <a:spcPts val="95"/>
              </a:spcBef>
            </a:pPr>
            <a:r>
              <a:rPr lang="de-DE" spc="-10" dirty="0"/>
              <a:t>Mögliche Ausbaustufen</a:t>
            </a:r>
            <a:endParaRPr spc="-10" dirty="0"/>
          </a:p>
        </p:txBody>
      </p:sp>
      <p:sp>
        <p:nvSpPr>
          <p:cNvPr id="4" name="object 4"/>
          <p:cNvSpPr/>
          <p:nvPr/>
        </p:nvSpPr>
        <p:spPr>
          <a:xfrm>
            <a:off x="0" y="6400800"/>
            <a:ext cx="9144000" cy="457200"/>
          </a:xfrm>
          <a:custGeom>
            <a:avLst/>
            <a:gdLst/>
            <a:ahLst/>
            <a:cxnLst/>
            <a:rect l="l" t="t" r="r" b="b"/>
            <a:pathLst>
              <a:path w="9144000" h="457200">
                <a:moveTo>
                  <a:pt x="9144000" y="0"/>
                </a:moveTo>
                <a:lnTo>
                  <a:pt x="6477000" y="0"/>
                </a:lnTo>
                <a:lnTo>
                  <a:pt x="0" y="0"/>
                </a:lnTo>
                <a:lnTo>
                  <a:pt x="0" y="457200"/>
                </a:lnTo>
                <a:lnTo>
                  <a:pt x="6477000" y="457200"/>
                </a:lnTo>
                <a:lnTo>
                  <a:pt x="9144000" y="457200"/>
                </a:lnTo>
                <a:lnTo>
                  <a:pt x="9144000" y="0"/>
                </a:lnTo>
                <a:close/>
              </a:path>
            </a:pathLst>
          </a:custGeom>
          <a:solidFill>
            <a:srgbClr val="F1F1F1"/>
          </a:solidFill>
        </p:spPr>
        <p:txBody>
          <a:bodyPr wrap="square" lIns="0" tIns="0" rIns="0" bIns="0" rtlCol="0"/>
          <a:lstStyle/>
          <a:p>
            <a:endParaRPr/>
          </a:p>
        </p:txBody>
      </p:sp>
      <p:sp>
        <p:nvSpPr>
          <p:cNvPr id="6" name="object 6"/>
          <p:cNvSpPr txBox="1"/>
          <p:nvPr/>
        </p:nvSpPr>
        <p:spPr>
          <a:xfrm>
            <a:off x="673492" y="1269234"/>
            <a:ext cx="7931100" cy="3183564"/>
          </a:xfrm>
          <a:prstGeom prst="rect">
            <a:avLst/>
          </a:prstGeom>
        </p:spPr>
        <p:txBody>
          <a:bodyPr vert="horz" wrap="square" lIns="0" tIns="13335" rIns="0" bIns="0" rtlCol="0">
            <a:spAutoFit/>
          </a:bodyPr>
          <a:lstStyle/>
          <a:p>
            <a:pPr marL="12700">
              <a:lnSpc>
                <a:spcPct val="100000"/>
              </a:lnSpc>
              <a:spcBef>
                <a:spcPts val="105"/>
              </a:spcBef>
              <a:buClr>
                <a:srgbClr val="0088CE"/>
              </a:buClr>
              <a:tabLst>
                <a:tab pos="198120" algn="l"/>
              </a:tabLst>
            </a:pPr>
            <a:r>
              <a:rPr lang="de-DE" sz="1400" spc="-10" dirty="0">
                <a:latin typeface="Arial"/>
                <a:cs typeface="Arial"/>
              </a:rPr>
              <a:t>Funktionalitäten: </a:t>
            </a:r>
          </a:p>
          <a:p>
            <a:pPr marL="12700">
              <a:lnSpc>
                <a:spcPct val="100000"/>
              </a:lnSpc>
              <a:spcBef>
                <a:spcPts val="105"/>
              </a:spcBef>
              <a:buClr>
                <a:srgbClr val="0088CE"/>
              </a:buClr>
              <a:tabLst>
                <a:tab pos="198120" algn="l"/>
              </a:tabLst>
            </a:pPr>
            <a:r>
              <a:rPr lang="de-DE" sz="1400" spc="-10" dirty="0">
                <a:latin typeface="Arial"/>
                <a:cs typeface="Arial"/>
              </a:rPr>
              <a:t>-     Erweiterbar durch zusätzliche Level</a:t>
            </a:r>
          </a:p>
          <a:p>
            <a:pPr marL="298450" indent="-285750">
              <a:lnSpc>
                <a:spcPct val="100000"/>
              </a:lnSpc>
              <a:spcBef>
                <a:spcPts val="105"/>
              </a:spcBef>
              <a:buClr>
                <a:srgbClr val="0088CE"/>
              </a:buClr>
              <a:buFontTx/>
              <a:buChar char="-"/>
              <a:tabLst>
                <a:tab pos="198120" algn="l"/>
              </a:tabLst>
            </a:pPr>
            <a:r>
              <a:rPr lang="de-DE" sz="1400" spc="-10" dirty="0">
                <a:latin typeface="Arial"/>
                <a:cs typeface="Arial"/>
              </a:rPr>
              <a:t>Bewegende Sprungziele</a:t>
            </a:r>
          </a:p>
          <a:p>
            <a:pPr marL="298450" indent="-285750">
              <a:lnSpc>
                <a:spcPct val="100000"/>
              </a:lnSpc>
              <a:spcBef>
                <a:spcPts val="105"/>
              </a:spcBef>
              <a:buClr>
                <a:srgbClr val="0088CE"/>
              </a:buClr>
              <a:buFontTx/>
              <a:buChar char="-"/>
              <a:tabLst>
                <a:tab pos="198120" algn="l"/>
              </a:tabLst>
            </a:pPr>
            <a:r>
              <a:rPr lang="de-DE" sz="1400" spc="-10" dirty="0">
                <a:latin typeface="Arial"/>
                <a:cs typeface="Arial"/>
              </a:rPr>
              <a:t>Nur zeitweise sichtbare Sprungziele</a:t>
            </a:r>
          </a:p>
          <a:p>
            <a:pPr marL="298450" indent="-285750">
              <a:lnSpc>
                <a:spcPct val="100000"/>
              </a:lnSpc>
              <a:spcBef>
                <a:spcPts val="105"/>
              </a:spcBef>
              <a:buClr>
                <a:srgbClr val="0088CE"/>
              </a:buClr>
              <a:buFontTx/>
              <a:buChar char="-"/>
              <a:tabLst>
                <a:tab pos="198120" algn="l"/>
              </a:tabLst>
            </a:pPr>
            <a:r>
              <a:rPr lang="de-DE" sz="1400" spc="-10" dirty="0">
                <a:latin typeface="Arial"/>
                <a:cs typeface="Arial"/>
              </a:rPr>
              <a:t>Mögliche Fallen, aus denen sich erst wieder befreit werden muss (z.B. durch Lösen einer Aufgabe) </a:t>
            </a:r>
          </a:p>
          <a:p>
            <a:pPr marL="298450" indent="-285750">
              <a:lnSpc>
                <a:spcPct val="100000"/>
              </a:lnSpc>
              <a:spcBef>
                <a:spcPts val="105"/>
              </a:spcBef>
              <a:buClr>
                <a:srgbClr val="0088CE"/>
              </a:buClr>
              <a:buFontTx/>
              <a:buChar char="-"/>
              <a:tabLst>
                <a:tab pos="198120" algn="l"/>
              </a:tabLst>
            </a:pPr>
            <a:r>
              <a:rPr lang="de-DE" sz="1400" spc="-10" dirty="0">
                <a:latin typeface="Arial"/>
                <a:cs typeface="Arial"/>
              </a:rPr>
              <a:t>Bei Sturz ggf. Notwendigkeit der Heilung von Verletzungen bevor wieder volle Sprungkraft vorhanden ist</a:t>
            </a:r>
          </a:p>
          <a:p>
            <a:pPr marL="12700">
              <a:lnSpc>
                <a:spcPct val="100000"/>
              </a:lnSpc>
              <a:spcBef>
                <a:spcPts val="105"/>
              </a:spcBef>
              <a:buClr>
                <a:srgbClr val="0088CE"/>
              </a:buClr>
              <a:tabLst>
                <a:tab pos="198120" algn="l"/>
              </a:tabLst>
            </a:pPr>
            <a:endParaRPr lang="de-DE" sz="1400" b="1" i="1" spc="-10" dirty="0">
              <a:solidFill>
                <a:srgbClr val="202122"/>
              </a:solidFill>
              <a:effectLst/>
              <a:latin typeface="Arial"/>
              <a:cs typeface="Arial"/>
            </a:endParaRPr>
          </a:p>
          <a:p>
            <a:pPr marL="12700">
              <a:lnSpc>
                <a:spcPct val="100000"/>
              </a:lnSpc>
              <a:spcBef>
                <a:spcPts val="105"/>
              </a:spcBef>
              <a:buClr>
                <a:srgbClr val="0088CE"/>
              </a:buClr>
              <a:tabLst>
                <a:tab pos="198120" algn="l"/>
              </a:tabLst>
            </a:pPr>
            <a:endParaRPr lang="de-DE" sz="1400" b="1" i="1" spc="-10" dirty="0">
              <a:solidFill>
                <a:srgbClr val="202122"/>
              </a:solidFill>
              <a:latin typeface="Arial"/>
              <a:cs typeface="Arial"/>
            </a:endParaRPr>
          </a:p>
          <a:p>
            <a:pPr marL="12700">
              <a:lnSpc>
                <a:spcPct val="100000"/>
              </a:lnSpc>
              <a:spcBef>
                <a:spcPts val="105"/>
              </a:spcBef>
              <a:buClr>
                <a:srgbClr val="0088CE"/>
              </a:buClr>
              <a:tabLst>
                <a:tab pos="198120" algn="l"/>
              </a:tabLst>
            </a:pPr>
            <a:r>
              <a:rPr lang="de-DE" sz="1400" spc="-10" dirty="0">
                <a:solidFill>
                  <a:srgbClr val="202122"/>
                </a:solidFill>
                <a:latin typeface="Arial"/>
                <a:cs typeface="Arial"/>
              </a:rPr>
              <a:t>Usability: </a:t>
            </a:r>
          </a:p>
          <a:p>
            <a:pPr marL="298450" indent="-285750">
              <a:lnSpc>
                <a:spcPct val="100000"/>
              </a:lnSpc>
              <a:spcBef>
                <a:spcPts val="105"/>
              </a:spcBef>
              <a:buClr>
                <a:srgbClr val="0088CE"/>
              </a:buClr>
              <a:buFontTx/>
              <a:buChar char="-"/>
              <a:tabLst>
                <a:tab pos="198120" algn="l"/>
              </a:tabLst>
            </a:pPr>
            <a:r>
              <a:rPr lang="de-DE" sz="1400" spc="-10" dirty="0">
                <a:solidFill>
                  <a:srgbClr val="202122"/>
                </a:solidFill>
                <a:effectLst/>
                <a:latin typeface="Arial"/>
                <a:cs typeface="Arial"/>
              </a:rPr>
              <a:t>Überarbeitung in dynamische Menüs</a:t>
            </a:r>
          </a:p>
          <a:p>
            <a:pPr marL="298450" indent="-285750">
              <a:lnSpc>
                <a:spcPct val="100000"/>
              </a:lnSpc>
              <a:spcBef>
                <a:spcPts val="105"/>
              </a:spcBef>
              <a:buClr>
                <a:srgbClr val="0088CE"/>
              </a:buClr>
              <a:buFontTx/>
              <a:buChar char="-"/>
              <a:tabLst>
                <a:tab pos="198120" algn="l"/>
              </a:tabLst>
            </a:pPr>
            <a:r>
              <a:rPr lang="de-DE" sz="1400" spc="-10" dirty="0">
                <a:solidFill>
                  <a:srgbClr val="202122"/>
                </a:solidFill>
                <a:latin typeface="Arial"/>
                <a:cs typeface="Arial"/>
              </a:rPr>
              <a:t>Dynamischer Canvas</a:t>
            </a:r>
          </a:p>
          <a:p>
            <a:pPr marL="298450" indent="-285750">
              <a:lnSpc>
                <a:spcPct val="100000"/>
              </a:lnSpc>
              <a:spcBef>
                <a:spcPts val="105"/>
              </a:spcBef>
              <a:buClr>
                <a:srgbClr val="0088CE"/>
              </a:buClr>
              <a:buFontTx/>
              <a:buChar char="-"/>
              <a:tabLst>
                <a:tab pos="198120" algn="l"/>
              </a:tabLst>
            </a:pPr>
            <a:endParaRPr lang="de-DE" sz="1400" spc="-10" dirty="0">
              <a:solidFill>
                <a:srgbClr val="202122"/>
              </a:solidFill>
              <a:effectLst/>
              <a:latin typeface="Arial"/>
              <a:cs typeface="Arial"/>
            </a:endParaRPr>
          </a:p>
          <a:p>
            <a:pPr marL="12700">
              <a:lnSpc>
                <a:spcPct val="100000"/>
              </a:lnSpc>
              <a:spcBef>
                <a:spcPts val="105"/>
              </a:spcBef>
              <a:buClr>
                <a:srgbClr val="0088CE"/>
              </a:buClr>
              <a:tabLst>
                <a:tab pos="198120" algn="l"/>
              </a:tabLst>
            </a:pPr>
            <a:endParaRPr lang="de-DE" sz="1400" spc="-10" dirty="0">
              <a:latin typeface="Arial"/>
              <a:cs typeface="Arial"/>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55244">
              <a:lnSpc>
                <a:spcPts val="1425"/>
              </a:lnSpc>
            </a:pPr>
            <a:r>
              <a:rPr dirty="0"/>
              <a:t>Folie</a:t>
            </a:r>
            <a:r>
              <a:rPr spc="-15" dirty="0"/>
              <a:t> </a:t>
            </a:r>
            <a:fld id="{81D60167-4931-47E6-BA6A-407CBD079E47}" type="slidenum">
              <a:rPr spc="-50" dirty="0"/>
              <a:t>24</a:t>
            </a:fld>
            <a:endParaRPr spc="-50" dirty="0"/>
          </a:p>
        </p:txBody>
      </p:sp>
    </p:spTree>
    <p:extLst>
      <p:ext uri="{BB962C8B-B14F-4D97-AF65-F5344CB8AC3E}">
        <p14:creationId xmlns:p14="http://schemas.microsoft.com/office/powerpoint/2010/main" val="40730975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9144000" cy="914400"/>
          </a:xfrm>
          <a:custGeom>
            <a:avLst/>
            <a:gdLst/>
            <a:ahLst/>
            <a:cxnLst/>
            <a:rect l="l" t="t" r="r" b="b"/>
            <a:pathLst>
              <a:path w="9144000" h="914400">
                <a:moveTo>
                  <a:pt x="9144000" y="0"/>
                </a:moveTo>
                <a:lnTo>
                  <a:pt x="0" y="0"/>
                </a:lnTo>
                <a:lnTo>
                  <a:pt x="0" y="914400"/>
                </a:lnTo>
                <a:lnTo>
                  <a:pt x="9144000" y="914400"/>
                </a:lnTo>
                <a:lnTo>
                  <a:pt x="9144000" y="0"/>
                </a:lnTo>
                <a:close/>
              </a:path>
            </a:pathLst>
          </a:custGeom>
          <a:solidFill>
            <a:srgbClr val="F1F1F1"/>
          </a:solidFill>
        </p:spPr>
        <p:txBody>
          <a:bodyPr wrap="square" lIns="0" tIns="0" rIns="0" bIns="0" rtlCol="0"/>
          <a:lstStyle/>
          <a:p>
            <a:endParaRPr/>
          </a:p>
        </p:txBody>
      </p:sp>
      <p:sp>
        <p:nvSpPr>
          <p:cNvPr id="3" name="object 3"/>
          <p:cNvSpPr txBox="1">
            <a:spLocks noGrp="1"/>
          </p:cNvSpPr>
          <p:nvPr>
            <p:ph type="title"/>
          </p:nvPr>
        </p:nvSpPr>
        <p:spPr>
          <a:prstGeom prst="rect">
            <a:avLst/>
          </a:prstGeom>
        </p:spPr>
        <p:txBody>
          <a:bodyPr vert="horz" wrap="square" lIns="0" tIns="12065" rIns="0" bIns="0" rtlCol="0">
            <a:spAutoFit/>
          </a:bodyPr>
          <a:lstStyle/>
          <a:p>
            <a:pPr marL="12700">
              <a:lnSpc>
                <a:spcPct val="100000"/>
              </a:lnSpc>
              <a:spcBef>
                <a:spcPts val="95"/>
              </a:spcBef>
            </a:pPr>
            <a:r>
              <a:rPr lang="de-DE" spc="-10" dirty="0" err="1"/>
              <a:t>Statust</a:t>
            </a:r>
            <a:r>
              <a:rPr spc="-10" dirty="0"/>
              <a:t>ermine</a:t>
            </a:r>
            <a:r>
              <a:rPr lang="de-DE" spc="-10" dirty="0"/>
              <a:t>/ Sprints</a:t>
            </a:r>
            <a:endParaRPr spc="-10" dirty="0"/>
          </a:p>
        </p:txBody>
      </p:sp>
      <p:sp>
        <p:nvSpPr>
          <p:cNvPr id="4" name="object 4"/>
          <p:cNvSpPr/>
          <p:nvPr/>
        </p:nvSpPr>
        <p:spPr>
          <a:xfrm>
            <a:off x="0" y="6400800"/>
            <a:ext cx="9144000" cy="457200"/>
          </a:xfrm>
          <a:custGeom>
            <a:avLst/>
            <a:gdLst/>
            <a:ahLst/>
            <a:cxnLst/>
            <a:rect l="l" t="t" r="r" b="b"/>
            <a:pathLst>
              <a:path w="9144000" h="457200">
                <a:moveTo>
                  <a:pt x="9144000" y="0"/>
                </a:moveTo>
                <a:lnTo>
                  <a:pt x="6477000" y="0"/>
                </a:lnTo>
                <a:lnTo>
                  <a:pt x="0" y="0"/>
                </a:lnTo>
                <a:lnTo>
                  <a:pt x="0" y="457200"/>
                </a:lnTo>
                <a:lnTo>
                  <a:pt x="6477000" y="457200"/>
                </a:lnTo>
                <a:lnTo>
                  <a:pt x="9144000" y="457200"/>
                </a:lnTo>
                <a:lnTo>
                  <a:pt x="9144000" y="0"/>
                </a:lnTo>
                <a:close/>
              </a:path>
            </a:pathLst>
          </a:custGeom>
          <a:solidFill>
            <a:srgbClr val="F1F1F1"/>
          </a:solidFill>
        </p:spPr>
        <p:txBody>
          <a:bodyPr wrap="square" lIns="0" tIns="0" rIns="0" bIns="0" rtlCol="0"/>
          <a:lstStyle/>
          <a:p>
            <a:endParaRPr dirty="0"/>
          </a:p>
        </p:txBody>
      </p:sp>
      <p:sp>
        <p:nvSpPr>
          <p:cNvPr id="9" name="object 9"/>
          <p:cNvSpPr txBox="1">
            <a:spLocks noGrp="1"/>
          </p:cNvSpPr>
          <p:nvPr>
            <p:ph type="sldNum" sz="quarter" idx="7"/>
          </p:nvPr>
        </p:nvSpPr>
        <p:spPr>
          <a:xfrm>
            <a:off x="7526781" y="6445208"/>
            <a:ext cx="606425" cy="179536"/>
          </a:xfrm>
          <a:prstGeom prst="rect">
            <a:avLst/>
          </a:prstGeom>
        </p:spPr>
        <p:txBody>
          <a:bodyPr vert="horz" wrap="square" lIns="0" tIns="0" rIns="0" bIns="0" rtlCol="0">
            <a:spAutoFit/>
          </a:bodyPr>
          <a:lstStyle/>
          <a:p>
            <a:pPr marL="12700">
              <a:lnSpc>
                <a:spcPts val="1425"/>
              </a:lnSpc>
            </a:pPr>
            <a:r>
              <a:rPr dirty="0"/>
              <a:t>Folie</a:t>
            </a:r>
            <a:r>
              <a:rPr spc="-15" dirty="0"/>
              <a:t> </a:t>
            </a:r>
            <a:r>
              <a:rPr spc="-25" dirty="0"/>
              <a:t>2</a:t>
            </a:r>
          </a:p>
        </p:txBody>
      </p:sp>
      <p:graphicFrame>
        <p:nvGraphicFramePr>
          <p:cNvPr id="11" name="Tabelle 10">
            <a:extLst>
              <a:ext uri="{FF2B5EF4-FFF2-40B4-BE49-F238E27FC236}">
                <a16:creationId xmlns:a16="http://schemas.microsoft.com/office/drawing/2014/main" id="{5C3D4409-FA38-D6AA-D725-A70346573EC5}"/>
              </a:ext>
            </a:extLst>
          </p:cNvPr>
          <p:cNvGraphicFramePr>
            <a:graphicFrameLocks noGrp="1"/>
          </p:cNvGraphicFramePr>
          <p:nvPr>
            <p:extLst>
              <p:ext uri="{D42A27DB-BD31-4B8C-83A1-F6EECF244321}">
                <p14:modId xmlns:p14="http://schemas.microsoft.com/office/powerpoint/2010/main" val="2946229723"/>
              </p:ext>
            </p:extLst>
          </p:nvPr>
        </p:nvGraphicFramePr>
        <p:xfrm>
          <a:off x="381000" y="965616"/>
          <a:ext cx="8534400" cy="5491086"/>
        </p:xfrm>
        <a:graphic>
          <a:graphicData uri="http://schemas.openxmlformats.org/drawingml/2006/table">
            <a:tbl>
              <a:tblPr>
                <a:tableStyleId>{5C22544A-7EE6-4342-B048-85BDC9FD1C3A}</a:tableStyleId>
              </a:tblPr>
              <a:tblGrid>
                <a:gridCol w="1137920">
                  <a:extLst>
                    <a:ext uri="{9D8B030D-6E8A-4147-A177-3AD203B41FA5}">
                      <a16:colId xmlns:a16="http://schemas.microsoft.com/office/drawing/2014/main" val="1063650154"/>
                    </a:ext>
                  </a:extLst>
                </a:gridCol>
                <a:gridCol w="1376680">
                  <a:extLst>
                    <a:ext uri="{9D8B030D-6E8A-4147-A177-3AD203B41FA5}">
                      <a16:colId xmlns:a16="http://schemas.microsoft.com/office/drawing/2014/main" val="508056282"/>
                    </a:ext>
                  </a:extLst>
                </a:gridCol>
                <a:gridCol w="5044440">
                  <a:extLst>
                    <a:ext uri="{9D8B030D-6E8A-4147-A177-3AD203B41FA5}">
                      <a16:colId xmlns:a16="http://schemas.microsoft.com/office/drawing/2014/main" val="415630446"/>
                    </a:ext>
                  </a:extLst>
                </a:gridCol>
                <a:gridCol w="975360">
                  <a:extLst>
                    <a:ext uri="{9D8B030D-6E8A-4147-A177-3AD203B41FA5}">
                      <a16:colId xmlns:a16="http://schemas.microsoft.com/office/drawing/2014/main" val="3393978440"/>
                    </a:ext>
                  </a:extLst>
                </a:gridCol>
              </a:tblGrid>
              <a:tr h="269043">
                <a:tc>
                  <a:txBody>
                    <a:bodyPr/>
                    <a:lstStyle/>
                    <a:p>
                      <a:pPr algn="ctr" fontAlgn="b"/>
                      <a:r>
                        <a:rPr lang="de-DE" sz="1600" b="1" u="none" strike="noStrike" dirty="0">
                          <a:effectLst/>
                          <a:latin typeface="Arial" panose="020B0604020202020204" pitchFamily="34" charset="0"/>
                          <a:cs typeface="Arial" panose="020B0604020202020204" pitchFamily="34" charset="0"/>
                        </a:rPr>
                        <a:t>Termin</a:t>
                      </a:r>
                      <a:endParaRPr lang="de-DE" sz="1600" b="1" i="0" u="none" strike="noStrike" dirty="0">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algn="ctr" fontAlgn="b"/>
                      <a:r>
                        <a:rPr lang="de-DE" sz="1600" b="1" u="none" strike="noStrike" dirty="0">
                          <a:effectLst/>
                          <a:latin typeface="Arial" panose="020B0604020202020204" pitchFamily="34" charset="0"/>
                          <a:cs typeface="Arial" panose="020B0604020202020204" pitchFamily="34" charset="0"/>
                        </a:rPr>
                        <a:t>Beschreibung</a:t>
                      </a:r>
                      <a:endParaRPr lang="de-DE" sz="1600" b="1" i="0" u="none" strike="noStrike" dirty="0">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algn="ctr" fontAlgn="b"/>
                      <a:r>
                        <a:rPr lang="de-DE" sz="1600" b="1" u="none" strike="noStrike" dirty="0">
                          <a:effectLst/>
                          <a:latin typeface="Arial" panose="020B0604020202020204" pitchFamily="34" charset="0"/>
                          <a:cs typeface="Arial" panose="020B0604020202020204" pitchFamily="34" charset="0"/>
                        </a:rPr>
                        <a:t>Inhalt</a:t>
                      </a:r>
                      <a:endParaRPr lang="de-DE" sz="1600" b="1" i="0" u="none" strike="noStrike" dirty="0">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algn="ctr" fontAlgn="b"/>
                      <a:r>
                        <a:rPr lang="de-DE" sz="1600" b="1" u="none" strike="noStrike" dirty="0">
                          <a:effectLst/>
                          <a:latin typeface="Arial" panose="020B0604020202020204" pitchFamily="34" charset="0"/>
                          <a:cs typeface="Arial" panose="020B0604020202020204" pitchFamily="34" charset="0"/>
                        </a:rPr>
                        <a:t>Status</a:t>
                      </a:r>
                      <a:endParaRPr lang="de-DE" sz="1600" b="1" i="0" u="none" strike="noStrike" dirty="0">
                        <a:solidFill>
                          <a:srgbClr val="000000"/>
                        </a:solidFill>
                        <a:effectLst/>
                        <a:latin typeface="Arial" panose="020B0604020202020204" pitchFamily="34" charset="0"/>
                        <a:cs typeface="Arial" panose="020B0604020202020204" pitchFamily="34" charset="0"/>
                      </a:endParaRPr>
                    </a:p>
                  </a:txBody>
                  <a:tcPr marL="6350" marR="6350" marT="6350" marB="0" anchor="b"/>
                </a:tc>
                <a:extLst>
                  <a:ext uri="{0D108BD9-81ED-4DB2-BD59-A6C34878D82A}">
                    <a16:rowId xmlns:a16="http://schemas.microsoft.com/office/drawing/2014/main" val="271915830"/>
                  </a:ext>
                </a:extLst>
              </a:tr>
              <a:tr h="365541">
                <a:tc>
                  <a:txBody>
                    <a:bodyPr/>
                    <a:lstStyle/>
                    <a:p>
                      <a:pPr algn="r" fontAlgn="b"/>
                      <a:r>
                        <a:rPr lang="de-DE" sz="1600" u="none" strike="noStrike">
                          <a:effectLst/>
                          <a:latin typeface="Arial" panose="020B0604020202020204" pitchFamily="34" charset="0"/>
                          <a:cs typeface="Arial" panose="020B0604020202020204" pitchFamily="34" charset="0"/>
                        </a:rPr>
                        <a:t>10.10.2024</a:t>
                      </a:r>
                      <a:endParaRPr lang="de-DE" sz="16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algn="l" fontAlgn="b"/>
                      <a:r>
                        <a:rPr lang="de-DE" sz="1600" u="none" strike="noStrike" dirty="0">
                          <a:effectLst/>
                          <a:latin typeface="Arial" panose="020B0604020202020204" pitchFamily="34" charset="0"/>
                          <a:cs typeface="Arial" panose="020B0604020202020204" pitchFamily="34" charset="0"/>
                        </a:rPr>
                        <a:t>Kick-Off</a:t>
                      </a:r>
                      <a:endParaRPr lang="de-DE" sz="1600" b="0" i="0" u="none" strike="noStrike" dirty="0">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algn="l" fontAlgn="b"/>
                      <a:r>
                        <a:rPr lang="de-DE" sz="1600" u="none" strike="noStrike" dirty="0">
                          <a:effectLst/>
                          <a:latin typeface="Arial" panose="020B0604020202020204" pitchFamily="34" charset="0"/>
                          <a:cs typeface="Arial" panose="020B0604020202020204" pitchFamily="34" charset="0"/>
                        </a:rPr>
                        <a:t>Einführung durch Lehrstuhl, Vorstellung</a:t>
                      </a:r>
                      <a:endParaRPr lang="de-DE" sz="1600" b="0" i="0" u="none" strike="noStrike" dirty="0">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algn="ctr" fontAlgn="b"/>
                      <a:r>
                        <a:rPr lang="de-DE" sz="2400" b="1" i="0" u="none" strike="noStrike" dirty="0">
                          <a:solidFill>
                            <a:srgbClr val="00B050"/>
                          </a:solidFill>
                          <a:effectLst/>
                          <a:latin typeface="Aptos Narrow" panose="020B0004020202020204" pitchFamily="34" charset="0"/>
                        </a:rPr>
                        <a:t>✓</a:t>
                      </a:r>
                    </a:p>
                  </a:txBody>
                  <a:tcPr marL="6350" marR="6350" marT="6350" marB="0" anchor="b"/>
                </a:tc>
                <a:extLst>
                  <a:ext uri="{0D108BD9-81ED-4DB2-BD59-A6C34878D82A}">
                    <a16:rowId xmlns:a16="http://schemas.microsoft.com/office/drawing/2014/main" val="3670146706"/>
                  </a:ext>
                </a:extLst>
              </a:tr>
              <a:tr h="298231">
                <a:tc>
                  <a:txBody>
                    <a:bodyPr/>
                    <a:lstStyle/>
                    <a:p>
                      <a:pPr algn="r" fontAlgn="b"/>
                      <a:r>
                        <a:rPr lang="de-DE" sz="1600" u="none" strike="noStrike" dirty="0">
                          <a:effectLst/>
                          <a:latin typeface="Arial" panose="020B0604020202020204" pitchFamily="34" charset="0"/>
                          <a:cs typeface="Arial" panose="020B0604020202020204" pitchFamily="34" charset="0"/>
                        </a:rPr>
                        <a:t>17.10.2024</a:t>
                      </a:r>
                      <a:endParaRPr lang="de-DE" sz="1600" b="0" i="0" u="none" strike="noStrike" dirty="0">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algn="l" fontAlgn="b"/>
                      <a:r>
                        <a:rPr lang="de-DE" sz="1600" u="none" strike="noStrike" dirty="0">
                          <a:effectLst/>
                          <a:latin typeface="Arial" panose="020B0604020202020204" pitchFamily="34" charset="0"/>
                          <a:cs typeface="Arial" panose="020B0604020202020204" pitchFamily="34" charset="0"/>
                        </a:rPr>
                        <a:t>1. Jour Fix</a:t>
                      </a:r>
                      <a:endParaRPr lang="de-DE" sz="1600" b="0" i="0" u="none" strike="noStrike" dirty="0">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algn="l" fontAlgn="b"/>
                      <a:r>
                        <a:rPr lang="de-DE" sz="1600" u="none" strike="noStrike" dirty="0">
                          <a:effectLst/>
                          <a:latin typeface="Arial" panose="020B0604020202020204" pitchFamily="34" charset="0"/>
                          <a:cs typeface="Arial" panose="020B0604020202020204" pitchFamily="34" charset="0"/>
                        </a:rPr>
                        <a:t>Projektorganisation; Abstimmung Spielidee</a:t>
                      </a:r>
                      <a:endParaRPr lang="de-DE" sz="1600" b="0" i="0" u="none" strike="noStrike" dirty="0">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marL="0" marR="0" lvl="0" indent="0" algn="ctr" defTabSz="914400" eaLnBrk="1" fontAlgn="b" latinLnBrk="0" hangingPunct="1">
                        <a:lnSpc>
                          <a:spcPct val="100000"/>
                        </a:lnSpc>
                        <a:spcBef>
                          <a:spcPts val="0"/>
                        </a:spcBef>
                        <a:spcAft>
                          <a:spcPts val="0"/>
                        </a:spcAft>
                        <a:buClrTx/>
                        <a:buSzTx/>
                        <a:buFontTx/>
                        <a:buNone/>
                        <a:tabLst/>
                        <a:defRPr/>
                      </a:pPr>
                      <a:r>
                        <a:rPr lang="de-DE" sz="2400" b="1" i="0" u="none" strike="noStrike" dirty="0">
                          <a:solidFill>
                            <a:srgbClr val="00B050"/>
                          </a:solidFill>
                          <a:effectLst/>
                          <a:latin typeface="Aptos Narrow" panose="020B0004020202020204" pitchFamily="34" charset="0"/>
                          <a:ea typeface="+mn-ea"/>
                          <a:cs typeface="+mn-cs"/>
                        </a:rPr>
                        <a:t>✓</a:t>
                      </a:r>
                      <a:endParaRPr lang="de-DE" sz="1600" b="0" i="0" u="none" strike="noStrike" dirty="0">
                        <a:solidFill>
                          <a:srgbClr val="000000"/>
                        </a:solidFill>
                        <a:effectLst/>
                        <a:latin typeface="Aptos Narrow" panose="020B0004020202020204" pitchFamily="34" charset="0"/>
                      </a:endParaRPr>
                    </a:p>
                  </a:txBody>
                  <a:tcPr marL="6350" marR="6350" marT="6350" marB="0" anchor="b"/>
                </a:tc>
                <a:extLst>
                  <a:ext uri="{0D108BD9-81ED-4DB2-BD59-A6C34878D82A}">
                    <a16:rowId xmlns:a16="http://schemas.microsoft.com/office/drawing/2014/main" val="3307153640"/>
                  </a:ext>
                </a:extLst>
              </a:tr>
              <a:tr h="112614">
                <a:tc>
                  <a:txBody>
                    <a:bodyPr/>
                    <a:lstStyle/>
                    <a:p>
                      <a:pPr algn="r" fontAlgn="b"/>
                      <a:r>
                        <a:rPr lang="de-DE" sz="1600" u="none" strike="noStrike" dirty="0">
                          <a:effectLst/>
                          <a:latin typeface="Arial" panose="020B0604020202020204" pitchFamily="34" charset="0"/>
                          <a:cs typeface="Arial" panose="020B0604020202020204" pitchFamily="34" charset="0"/>
                        </a:rPr>
                        <a:t>24.10.2024</a:t>
                      </a:r>
                      <a:endParaRPr lang="de-DE" sz="1600" b="0" i="0" u="none" strike="noStrike" dirty="0">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algn="l" fontAlgn="b"/>
                      <a:r>
                        <a:rPr lang="de-DE" sz="1600" u="none" strike="noStrike">
                          <a:effectLst/>
                          <a:latin typeface="Arial" panose="020B0604020202020204" pitchFamily="34" charset="0"/>
                          <a:cs typeface="Arial" panose="020B0604020202020204" pitchFamily="34" charset="0"/>
                        </a:rPr>
                        <a:t>2. Jour Fix</a:t>
                      </a:r>
                      <a:endParaRPr lang="de-DE" sz="16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algn="l" fontAlgn="b"/>
                      <a:r>
                        <a:rPr lang="de-DE" sz="1600" b="0" i="0" u="none" strike="noStrike" dirty="0">
                          <a:solidFill>
                            <a:srgbClr val="000000"/>
                          </a:solidFill>
                          <a:effectLst/>
                          <a:latin typeface="Arial" panose="020B0604020202020204" pitchFamily="34" charset="0"/>
                          <a:cs typeface="Arial" panose="020B0604020202020204" pitchFamily="34" charset="0"/>
                        </a:rPr>
                        <a:t>Einrichtung </a:t>
                      </a:r>
                      <a:r>
                        <a:rPr lang="de-DE" sz="1600" b="0" i="0" u="none" strike="noStrike" dirty="0" err="1">
                          <a:solidFill>
                            <a:srgbClr val="000000"/>
                          </a:solidFill>
                          <a:effectLst/>
                          <a:latin typeface="Arial" panose="020B0604020202020204" pitchFamily="34" charset="0"/>
                          <a:cs typeface="Arial" panose="020B0604020202020204" pitchFamily="34" charset="0"/>
                        </a:rPr>
                        <a:t>Github</a:t>
                      </a:r>
                      <a:r>
                        <a:rPr lang="de-DE" sz="1600" b="0" i="0" u="none" strike="noStrike" dirty="0">
                          <a:solidFill>
                            <a:srgbClr val="000000"/>
                          </a:solidFill>
                          <a:effectLst/>
                          <a:latin typeface="Arial" panose="020B0604020202020204" pitchFamily="34" charset="0"/>
                          <a:cs typeface="Arial" panose="020B0604020202020204" pitchFamily="34" charset="0"/>
                        </a:rPr>
                        <a:t>-Projekt; Abstimmung Klassendiagramm; Aufgabenplanung</a:t>
                      </a:r>
                    </a:p>
                  </a:txBody>
                  <a:tcPr marL="6350" marR="6350" marT="6350" marB="0" anchor="b"/>
                </a:tc>
                <a:tc>
                  <a:txBody>
                    <a:bodyPr/>
                    <a:lstStyle/>
                    <a:p>
                      <a:pPr marL="0" marR="0" lvl="0" indent="0" algn="ctr" defTabSz="914400" eaLnBrk="1" fontAlgn="b" latinLnBrk="0" hangingPunct="1">
                        <a:lnSpc>
                          <a:spcPct val="100000"/>
                        </a:lnSpc>
                        <a:spcBef>
                          <a:spcPts val="0"/>
                        </a:spcBef>
                        <a:spcAft>
                          <a:spcPts val="0"/>
                        </a:spcAft>
                        <a:buClrTx/>
                        <a:buSzTx/>
                        <a:buFontTx/>
                        <a:buNone/>
                        <a:tabLst/>
                        <a:defRPr/>
                      </a:pPr>
                      <a:r>
                        <a:rPr lang="de-DE" sz="2400" b="1" i="0" u="none" strike="noStrike" dirty="0">
                          <a:solidFill>
                            <a:srgbClr val="00B050"/>
                          </a:solidFill>
                          <a:effectLst/>
                          <a:latin typeface="Aptos Narrow" panose="020B0004020202020204" pitchFamily="34" charset="0"/>
                          <a:ea typeface="+mn-ea"/>
                          <a:cs typeface="+mn-cs"/>
                        </a:rPr>
                        <a:t>✓</a:t>
                      </a:r>
                      <a:endParaRPr lang="de-DE" sz="1600" b="0" i="0" u="none" strike="noStrike" dirty="0">
                        <a:solidFill>
                          <a:srgbClr val="000000"/>
                        </a:solidFill>
                        <a:effectLst/>
                        <a:latin typeface="Aptos Narrow" panose="020B0004020202020204" pitchFamily="34" charset="0"/>
                      </a:endParaRPr>
                    </a:p>
                    <a:p>
                      <a:pPr algn="l" fontAlgn="b"/>
                      <a:endParaRPr lang="de-DE" sz="1600" b="0" i="0" u="none" strike="noStrike" dirty="0">
                        <a:solidFill>
                          <a:srgbClr val="000000"/>
                        </a:solidFill>
                        <a:effectLst/>
                        <a:latin typeface="Aptos Narrow" panose="020B0004020202020204" pitchFamily="34" charset="0"/>
                      </a:endParaRPr>
                    </a:p>
                  </a:txBody>
                  <a:tcPr marL="6350" marR="6350" marT="6350" marB="0" anchor="b"/>
                </a:tc>
                <a:extLst>
                  <a:ext uri="{0D108BD9-81ED-4DB2-BD59-A6C34878D82A}">
                    <a16:rowId xmlns:a16="http://schemas.microsoft.com/office/drawing/2014/main" val="954832821"/>
                  </a:ext>
                </a:extLst>
              </a:tr>
              <a:tr h="269043">
                <a:tc>
                  <a:txBody>
                    <a:bodyPr/>
                    <a:lstStyle/>
                    <a:p>
                      <a:pPr algn="r" fontAlgn="b"/>
                      <a:r>
                        <a:rPr lang="de-DE" sz="1600" u="none" strike="noStrike">
                          <a:effectLst/>
                          <a:latin typeface="Arial" panose="020B0604020202020204" pitchFamily="34" charset="0"/>
                          <a:cs typeface="Arial" panose="020B0604020202020204" pitchFamily="34" charset="0"/>
                        </a:rPr>
                        <a:t>07.11.2024</a:t>
                      </a:r>
                      <a:endParaRPr lang="de-DE" sz="16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algn="l" fontAlgn="b"/>
                      <a:r>
                        <a:rPr lang="de-DE" sz="1600" u="none" strike="noStrike">
                          <a:effectLst/>
                          <a:latin typeface="Arial" panose="020B0604020202020204" pitchFamily="34" charset="0"/>
                          <a:cs typeface="Arial" panose="020B0604020202020204" pitchFamily="34" charset="0"/>
                        </a:rPr>
                        <a:t>3. Jour Fix</a:t>
                      </a:r>
                      <a:endParaRPr lang="de-DE" sz="16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algn="l" fontAlgn="b"/>
                      <a:r>
                        <a:rPr lang="de-DE" sz="1600" b="0" i="0" u="none" strike="noStrike" dirty="0">
                          <a:solidFill>
                            <a:srgbClr val="000000"/>
                          </a:solidFill>
                          <a:effectLst/>
                          <a:latin typeface="Arial" panose="020B0604020202020204" pitchFamily="34" charset="0"/>
                          <a:cs typeface="Arial" panose="020B0604020202020204" pitchFamily="34" charset="0"/>
                        </a:rPr>
                        <a:t>Start Pilotentwicklung – MVP mit Spielerbewegung, Gravitation; Canvas-Kollision</a:t>
                      </a:r>
                    </a:p>
                  </a:txBody>
                  <a:tcPr marL="6350" marR="6350" marT="6350" marB="0" anchor="b"/>
                </a:tc>
                <a:tc>
                  <a:txBody>
                    <a:bodyPr/>
                    <a:lstStyle/>
                    <a:p>
                      <a:pPr marL="0" marR="0" lvl="0" indent="0" algn="ctr" defTabSz="914400" eaLnBrk="1" fontAlgn="b" latinLnBrk="0" hangingPunct="1">
                        <a:lnSpc>
                          <a:spcPct val="100000"/>
                        </a:lnSpc>
                        <a:spcBef>
                          <a:spcPts val="0"/>
                        </a:spcBef>
                        <a:spcAft>
                          <a:spcPts val="0"/>
                        </a:spcAft>
                        <a:buClrTx/>
                        <a:buSzTx/>
                        <a:buFontTx/>
                        <a:buNone/>
                        <a:tabLst/>
                        <a:defRPr/>
                      </a:pPr>
                      <a:r>
                        <a:rPr kumimoji="0" lang="de-DE" sz="2400" b="1" i="0" u="none" strike="noStrike" kern="0" cap="none" spc="0" normalizeH="0" baseline="0" noProof="0">
                          <a:ln>
                            <a:noFill/>
                          </a:ln>
                          <a:solidFill>
                            <a:srgbClr val="00B050"/>
                          </a:solidFill>
                          <a:effectLst/>
                          <a:uLnTx/>
                          <a:uFillTx/>
                          <a:latin typeface="Aptos Narrow" panose="020B0004020202020204" pitchFamily="34" charset="0"/>
                          <a:ea typeface="+mn-ea"/>
                          <a:cs typeface="+mn-cs"/>
                        </a:rPr>
                        <a:t>✓</a:t>
                      </a:r>
                      <a:endParaRPr kumimoji="0" lang="de-DE" sz="1600" b="0" i="0" u="none" strike="noStrike" kern="0" cap="none" spc="0" normalizeH="0" baseline="0" noProof="0" dirty="0">
                        <a:ln>
                          <a:noFill/>
                        </a:ln>
                        <a:solidFill>
                          <a:srgbClr val="000000"/>
                        </a:solidFill>
                        <a:effectLst/>
                        <a:uLnTx/>
                        <a:uFillTx/>
                        <a:latin typeface="Aptos Narrow" panose="020B0004020202020204" pitchFamily="34" charset="0"/>
                        <a:ea typeface="+mn-ea"/>
                        <a:cs typeface="+mn-cs"/>
                      </a:endParaRPr>
                    </a:p>
                  </a:txBody>
                  <a:tcPr marL="6350" marR="6350" marT="6350" marB="0" anchor="b"/>
                </a:tc>
                <a:extLst>
                  <a:ext uri="{0D108BD9-81ED-4DB2-BD59-A6C34878D82A}">
                    <a16:rowId xmlns:a16="http://schemas.microsoft.com/office/drawing/2014/main" val="1266892675"/>
                  </a:ext>
                </a:extLst>
              </a:tr>
              <a:tr h="269043">
                <a:tc>
                  <a:txBody>
                    <a:bodyPr/>
                    <a:lstStyle/>
                    <a:p>
                      <a:pPr algn="r" fontAlgn="b"/>
                      <a:r>
                        <a:rPr lang="de-DE" sz="1600" u="none" strike="noStrike">
                          <a:effectLst/>
                          <a:latin typeface="Arial" panose="020B0604020202020204" pitchFamily="34" charset="0"/>
                          <a:cs typeface="Arial" panose="020B0604020202020204" pitchFamily="34" charset="0"/>
                        </a:rPr>
                        <a:t>14.11.2024</a:t>
                      </a:r>
                      <a:endParaRPr lang="de-DE" sz="16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algn="l" fontAlgn="b"/>
                      <a:r>
                        <a:rPr lang="de-DE" sz="1600" u="none" strike="noStrike">
                          <a:effectLst/>
                          <a:latin typeface="Arial" panose="020B0604020202020204" pitchFamily="34" charset="0"/>
                          <a:cs typeface="Arial" panose="020B0604020202020204" pitchFamily="34" charset="0"/>
                        </a:rPr>
                        <a:t>4. Jour Fix</a:t>
                      </a:r>
                      <a:endParaRPr lang="de-DE" sz="16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algn="l" fontAlgn="b"/>
                      <a:r>
                        <a:rPr lang="de-DE" sz="1600" b="0" i="0" u="none" strike="noStrike" dirty="0">
                          <a:solidFill>
                            <a:srgbClr val="000000"/>
                          </a:solidFill>
                          <a:effectLst/>
                          <a:latin typeface="Arial" panose="020B0604020202020204" pitchFamily="34" charset="0"/>
                          <a:cs typeface="Arial" panose="020B0604020202020204" pitchFamily="34" charset="0"/>
                        </a:rPr>
                        <a:t>Plattformgeneration,  Kollision, Main-Menu</a:t>
                      </a:r>
                    </a:p>
                  </a:txBody>
                  <a:tcPr marL="6350" marR="6350" marT="6350" marB="0" anchor="b"/>
                </a:tc>
                <a:tc>
                  <a:txBody>
                    <a:bodyPr/>
                    <a:lstStyle/>
                    <a:p>
                      <a:pPr marL="0" marR="0" lvl="0" indent="0" algn="ctr" defTabSz="914400" eaLnBrk="1" fontAlgn="b" latinLnBrk="0" hangingPunct="1">
                        <a:lnSpc>
                          <a:spcPct val="100000"/>
                        </a:lnSpc>
                        <a:spcBef>
                          <a:spcPts val="0"/>
                        </a:spcBef>
                        <a:spcAft>
                          <a:spcPts val="0"/>
                        </a:spcAft>
                        <a:buClrTx/>
                        <a:buSzTx/>
                        <a:buFontTx/>
                        <a:buNone/>
                        <a:tabLst/>
                        <a:defRPr/>
                      </a:pPr>
                      <a:r>
                        <a:rPr kumimoji="0" lang="de-DE" sz="2400" b="1" i="0" u="none" strike="noStrike" kern="0" cap="none" spc="0" normalizeH="0" baseline="0" noProof="0">
                          <a:ln>
                            <a:noFill/>
                          </a:ln>
                          <a:solidFill>
                            <a:srgbClr val="00B050"/>
                          </a:solidFill>
                          <a:effectLst/>
                          <a:uLnTx/>
                          <a:uFillTx/>
                          <a:latin typeface="Aptos Narrow" panose="020B0004020202020204" pitchFamily="34" charset="0"/>
                          <a:ea typeface="+mn-ea"/>
                          <a:cs typeface="+mn-cs"/>
                        </a:rPr>
                        <a:t>✓</a:t>
                      </a:r>
                      <a:endParaRPr kumimoji="0" lang="de-DE" sz="1600" b="0" i="0" u="none" strike="noStrike" kern="0" cap="none" spc="0" normalizeH="0" baseline="0" noProof="0" dirty="0">
                        <a:ln>
                          <a:noFill/>
                        </a:ln>
                        <a:solidFill>
                          <a:srgbClr val="000000"/>
                        </a:solidFill>
                        <a:effectLst/>
                        <a:uLnTx/>
                        <a:uFillTx/>
                        <a:latin typeface="Aptos Narrow" panose="020B0004020202020204" pitchFamily="34" charset="0"/>
                        <a:ea typeface="+mn-ea"/>
                        <a:cs typeface="+mn-cs"/>
                      </a:endParaRPr>
                    </a:p>
                  </a:txBody>
                  <a:tcPr marL="6350" marR="6350" marT="6350" marB="0" anchor="b"/>
                </a:tc>
                <a:extLst>
                  <a:ext uri="{0D108BD9-81ED-4DB2-BD59-A6C34878D82A}">
                    <a16:rowId xmlns:a16="http://schemas.microsoft.com/office/drawing/2014/main" val="3720931245"/>
                  </a:ext>
                </a:extLst>
              </a:tr>
              <a:tr h="269043">
                <a:tc>
                  <a:txBody>
                    <a:bodyPr/>
                    <a:lstStyle/>
                    <a:p>
                      <a:pPr algn="r" fontAlgn="b"/>
                      <a:r>
                        <a:rPr lang="de-DE" sz="1600" u="none" strike="noStrike">
                          <a:effectLst/>
                          <a:latin typeface="Arial" panose="020B0604020202020204" pitchFamily="34" charset="0"/>
                          <a:cs typeface="Arial" panose="020B0604020202020204" pitchFamily="34" charset="0"/>
                        </a:rPr>
                        <a:t>21.11.2024</a:t>
                      </a:r>
                      <a:endParaRPr lang="de-DE" sz="16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algn="l" fontAlgn="b"/>
                      <a:r>
                        <a:rPr lang="de-DE" sz="1600" u="none" strike="noStrike">
                          <a:effectLst/>
                          <a:latin typeface="Arial" panose="020B0604020202020204" pitchFamily="34" charset="0"/>
                          <a:cs typeface="Arial" panose="020B0604020202020204" pitchFamily="34" charset="0"/>
                        </a:rPr>
                        <a:t>5. Jour Fix</a:t>
                      </a:r>
                      <a:endParaRPr lang="de-DE" sz="16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algn="l" fontAlgn="b"/>
                      <a:r>
                        <a:rPr lang="de-DE" sz="1600" b="0" i="0" u="none" strike="noStrike" dirty="0" err="1">
                          <a:solidFill>
                            <a:srgbClr val="000000"/>
                          </a:solidFill>
                          <a:effectLst/>
                          <a:latin typeface="Arial" panose="020B0604020202020204" pitchFamily="34" charset="0"/>
                          <a:cs typeface="Arial" panose="020B0604020202020204" pitchFamily="34" charset="0"/>
                        </a:rPr>
                        <a:t>Refactoring</a:t>
                      </a:r>
                      <a:endParaRPr lang="de-DE" sz="1600" b="0" i="0" u="none" strike="noStrike" dirty="0">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marL="0" marR="0" lvl="0" indent="0" algn="ctr" defTabSz="914400" eaLnBrk="1" fontAlgn="b" latinLnBrk="0" hangingPunct="1">
                        <a:lnSpc>
                          <a:spcPct val="100000"/>
                        </a:lnSpc>
                        <a:spcBef>
                          <a:spcPts val="0"/>
                        </a:spcBef>
                        <a:spcAft>
                          <a:spcPts val="0"/>
                        </a:spcAft>
                        <a:buClrTx/>
                        <a:buSzTx/>
                        <a:buFontTx/>
                        <a:buNone/>
                        <a:tabLst/>
                        <a:defRPr/>
                      </a:pPr>
                      <a:r>
                        <a:rPr kumimoji="0" lang="de-DE" sz="2400" b="1" i="0" u="none" strike="noStrike" kern="0" cap="none" spc="0" normalizeH="0" baseline="0" noProof="0">
                          <a:ln>
                            <a:noFill/>
                          </a:ln>
                          <a:solidFill>
                            <a:srgbClr val="00B050"/>
                          </a:solidFill>
                          <a:effectLst/>
                          <a:uLnTx/>
                          <a:uFillTx/>
                          <a:latin typeface="Aptos Narrow" panose="020B0004020202020204" pitchFamily="34" charset="0"/>
                          <a:ea typeface="+mn-ea"/>
                          <a:cs typeface="+mn-cs"/>
                        </a:rPr>
                        <a:t>✓</a:t>
                      </a:r>
                      <a:endParaRPr kumimoji="0" lang="de-DE" sz="1600" b="0" i="0" u="none" strike="noStrike" kern="0" cap="none" spc="0" normalizeH="0" baseline="0" noProof="0" dirty="0">
                        <a:ln>
                          <a:noFill/>
                        </a:ln>
                        <a:solidFill>
                          <a:srgbClr val="000000"/>
                        </a:solidFill>
                        <a:effectLst/>
                        <a:uLnTx/>
                        <a:uFillTx/>
                        <a:latin typeface="Aptos Narrow" panose="020B0004020202020204" pitchFamily="34" charset="0"/>
                        <a:ea typeface="+mn-ea"/>
                        <a:cs typeface="+mn-cs"/>
                      </a:endParaRPr>
                    </a:p>
                  </a:txBody>
                  <a:tcPr marL="6350" marR="6350" marT="6350" marB="0" anchor="b"/>
                </a:tc>
                <a:extLst>
                  <a:ext uri="{0D108BD9-81ED-4DB2-BD59-A6C34878D82A}">
                    <a16:rowId xmlns:a16="http://schemas.microsoft.com/office/drawing/2014/main" val="2821838972"/>
                  </a:ext>
                </a:extLst>
              </a:tr>
              <a:tr h="269043">
                <a:tc>
                  <a:txBody>
                    <a:bodyPr/>
                    <a:lstStyle/>
                    <a:p>
                      <a:pPr algn="r" fontAlgn="b"/>
                      <a:r>
                        <a:rPr lang="de-DE" sz="1600" u="none" strike="noStrike">
                          <a:effectLst/>
                          <a:latin typeface="Arial" panose="020B0604020202020204" pitchFamily="34" charset="0"/>
                          <a:cs typeface="Arial" panose="020B0604020202020204" pitchFamily="34" charset="0"/>
                        </a:rPr>
                        <a:t>28.11.2024</a:t>
                      </a:r>
                      <a:endParaRPr lang="de-DE" sz="16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algn="l" fontAlgn="b"/>
                      <a:r>
                        <a:rPr lang="de-DE" sz="1600" u="none" strike="noStrike">
                          <a:effectLst/>
                          <a:latin typeface="Arial" panose="020B0604020202020204" pitchFamily="34" charset="0"/>
                          <a:cs typeface="Arial" panose="020B0604020202020204" pitchFamily="34" charset="0"/>
                        </a:rPr>
                        <a:t>6. Jour Fix</a:t>
                      </a:r>
                      <a:endParaRPr lang="de-DE" sz="16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marL="0" marR="0" lvl="0" indent="0" algn="l" defTabSz="914400" eaLnBrk="1" fontAlgn="b" latinLnBrk="0" hangingPunct="1">
                        <a:lnSpc>
                          <a:spcPct val="100000"/>
                        </a:lnSpc>
                        <a:spcBef>
                          <a:spcPts val="0"/>
                        </a:spcBef>
                        <a:spcAft>
                          <a:spcPts val="0"/>
                        </a:spcAft>
                        <a:buClrTx/>
                        <a:buSzTx/>
                        <a:buFontTx/>
                        <a:buNone/>
                        <a:tabLst/>
                        <a:defRPr/>
                      </a:pPr>
                      <a:r>
                        <a:rPr lang="de-DE" sz="1600" b="0" i="0" u="none" strike="noStrike" dirty="0">
                          <a:solidFill>
                            <a:srgbClr val="000000"/>
                          </a:solidFill>
                          <a:effectLst/>
                          <a:latin typeface="Arial" panose="020B0604020202020204" pitchFamily="34" charset="0"/>
                          <a:cs typeface="Arial" panose="020B0604020202020204" pitchFamily="34" charset="0"/>
                        </a:rPr>
                        <a:t>Spieleranimation, Kamerafunktion, Kollisionen</a:t>
                      </a:r>
                    </a:p>
                  </a:txBody>
                  <a:tcPr marL="6350" marR="6350" marT="6350" marB="0" anchor="b"/>
                </a:tc>
                <a:tc>
                  <a:txBody>
                    <a:bodyPr/>
                    <a:lstStyle/>
                    <a:p>
                      <a:pPr marL="0" marR="0" lvl="0" indent="0" algn="ctr" defTabSz="914400" eaLnBrk="1" fontAlgn="b" latinLnBrk="0" hangingPunct="1">
                        <a:lnSpc>
                          <a:spcPct val="100000"/>
                        </a:lnSpc>
                        <a:spcBef>
                          <a:spcPts val="0"/>
                        </a:spcBef>
                        <a:spcAft>
                          <a:spcPts val="0"/>
                        </a:spcAft>
                        <a:buClrTx/>
                        <a:buSzTx/>
                        <a:buFontTx/>
                        <a:buNone/>
                        <a:tabLst/>
                        <a:defRPr/>
                      </a:pPr>
                      <a:r>
                        <a:rPr kumimoji="0" lang="de-DE" sz="2400" b="1" i="0" u="none" strike="noStrike" kern="0" cap="none" spc="0" normalizeH="0" baseline="0" noProof="0">
                          <a:ln>
                            <a:noFill/>
                          </a:ln>
                          <a:solidFill>
                            <a:srgbClr val="00B050"/>
                          </a:solidFill>
                          <a:effectLst/>
                          <a:uLnTx/>
                          <a:uFillTx/>
                          <a:latin typeface="Aptos Narrow" panose="020B0004020202020204" pitchFamily="34" charset="0"/>
                          <a:ea typeface="+mn-ea"/>
                          <a:cs typeface="+mn-cs"/>
                        </a:rPr>
                        <a:t>✓</a:t>
                      </a:r>
                      <a:endParaRPr kumimoji="0" lang="de-DE" sz="1600" b="0" i="0" u="none" strike="noStrike" kern="0" cap="none" spc="0" normalizeH="0" baseline="0" noProof="0" dirty="0">
                        <a:ln>
                          <a:noFill/>
                        </a:ln>
                        <a:solidFill>
                          <a:srgbClr val="000000"/>
                        </a:solidFill>
                        <a:effectLst/>
                        <a:uLnTx/>
                        <a:uFillTx/>
                        <a:latin typeface="Aptos Narrow" panose="020B0004020202020204" pitchFamily="34" charset="0"/>
                        <a:ea typeface="+mn-ea"/>
                        <a:cs typeface="+mn-cs"/>
                      </a:endParaRPr>
                    </a:p>
                  </a:txBody>
                  <a:tcPr marL="6350" marR="6350" marT="6350" marB="0" anchor="b"/>
                </a:tc>
                <a:extLst>
                  <a:ext uri="{0D108BD9-81ED-4DB2-BD59-A6C34878D82A}">
                    <a16:rowId xmlns:a16="http://schemas.microsoft.com/office/drawing/2014/main" val="2044464522"/>
                  </a:ext>
                </a:extLst>
              </a:tr>
              <a:tr h="269043">
                <a:tc>
                  <a:txBody>
                    <a:bodyPr/>
                    <a:lstStyle/>
                    <a:p>
                      <a:pPr algn="r" fontAlgn="b"/>
                      <a:r>
                        <a:rPr lang="de-DE" sz="1600" u="none" strike="noStrike">
                          <a:effectLst/>
                          <a:latin typeface="Arial" panose="020B0604020202020204" pitchFamily="34" charset="0"/>
                          <a:cs typeface="Arial" panose="020B0604020202020204" pitchFamily="34" charset="0"/>
                        </a:rPr>
                        <a:t>05.12.2024</a:t>
                      </a:r>
                      <a:endParaRPr lang="de-DE" sz="16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algn="l" fontAlgn="b"/>
                      <a:r>
                        <a:rPr lang="de-DE" sz="1600" u="none" strike="noStrike">
                          <a:effectLst/>
                          <a:latin typeface="Arial" panose="020B0604020202020204" pitchFamily="34" charset="0"/>
                          <a:cs typeface="Arial" panose="020B0604020202020204" pitchFamily="34" charset="0"/>
                        </a:rPr>
                        <a:t>7. Jour Fix</a:t>
                      </a:r>
                      <a:endParaRPr lang="de-DE" sz="16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algn="l" fontAlgn="b"/>
                      <a:r>
                        <a:rPr lang="de-DE" sz="1600" b="0" i="0" u="none" strike="noStrike" dirty="0">
                          <a:solidFill>
                            <a:srgbClr val="000000"/>
                          </a:solidFill>
                          <a:effectLst/>
                          <a:latin typeface="Arial" panose="020B0604020202020204" pitchFamily="34" charset="0"/>
                          <a:cs typeface="Arial" panose="020B0604020202020204" pitchFamily="34" charset="0"/>
                        </a:rPr>
                        <a:t>Background, Anpassung Sprunganimation</a:t>
                      </a:r>
                    </a:p>
                  </a:txBody>
                  <a:tcPr marL="6350" marR="6350" marT="6350" marB="0" anchor="b"/>
                </a:tc>
                <a:tc>
                  <a:txBody>
                    <a:bodyPr/>
                    <a:lstStyle/>
                    <a:p>
                      <a:pPr marL="0" marR="0" lvl="0" indent="0" algn="ctr" defTabSz="914400" eaLnBrk="1" fontAlgn="b" latinLnBrk="0" hangingPunct="1">
                        <a:lnSpc>
                          <a:spcPct val="100000"/>
                        </a:lnSpc>
                        <a:spcBef>
                          <a:spcPts val="0"/>
                        </a:spcBef>
                        <a:spcAft>
                          <a:spcPts val="0"/>
                        </a:spcAft>
                        <a:buClrTx/>
                        <a:buSzTx/>
                        <a:buFontTx/>
                        <a:buNone/>
                        <a:tabLst/>
                        <a:defRPr/>
                      </a:pPr>
                      <a:r>
                        <a:rPr kumimoji="0" lang="de-DE" sz="2400" b="1" i="0" u="none" strike="noStrike" kern="0" cap="none" spc="0" normalizeH="0" baseline="0" noProof="0">
                          <a:ln>
                            <a:noFill/>
                          </a:ln>
                          <a:solidFill>
                            <a:srgbClr val="00B050"/>
                          </a:solidFill>
                          <a:effectLst/>
                          <a:uLnTx/>
                          <a:uFillTx/>
                          <a:latin typeface="Aptos Narrow" panose="020B0004020202020204" pitchFamily="34" charset="0"/>
                          <a:ea typeface="+mn-ea"/>
                          <a:cs typeface="+mn-cs"/>
                        </a:rPr>
                        <a:t>✓</a:t>
                      </a:r>
                      <a:endParaRPr kumimoji="0" lang="de-DE" sz="1600" b="0" i="0" u="none" strike="noStrike" kern="0" cap="none" spc="0" normalizeH="0" baseline="0" noProof="0" dirty="0">
                        <a:ln>
                          <a:noFill/>
                        </a:ln>
                        <a:solidFill>
                          <a:srgbClr val="000000"/>
                        </a:solidFill>
                        <a:effectLst/>
                        <a:uLnTx/>
                        <a:uFillTx/>
                        <a:latin typeface="Aptos Narrow" panose="020B0004020202020204" pitchFamily="34" charset="0"/>
                        <a:ea typeface="+mn-ea"/>
                        <a:cs typeface="+mn-cs"/>
                      </a:endParaRPr>
                    </a:p>
                  </a:txBody>
                  <a:tcPr marL="6350" marR="6350" marT="6350" marB="0" anchor="b"/>
                </a:tc>
                <a:extLst>
                  <a:ext uri="{0D108BD9-81ED-4DB2-BD59-A6C34878D82A}">
                    <a16:rowId xmlns:a16="http://schemas.microsoft.com/office/drawing/2014/main" val="3813221639"/>
                  </a:ext>
                </a:extLst>
              </a:tr>
              <a:tr h="269043">
                <a:tc>
                  <a:txBody>
                    <a:bodyPr/>
                    <a:lstStyle/>
                    <a:p>
                      <a:pPr algn="r" fontAlgn="b"/>
                      <a:r>
                        <a:rPr lang="de-DE" sz="1600" u="none" strike="noStrike">
                          <a:effectLst/>
                          <a:latin typeface="Arial" panose="020B0604020202020204" pitchFamily="34" charset="0"/>
                          <a:cs typeface="Arial" panose="020B0604020202020204" pitchFamily="34" charset="0"/>
                        </a:rPr>
                        <a:t>12.12.2024</a:t>
                      </a:r>
                      <a:endParaRPr lang="de-DE" sz="16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algn="l" fontAlgn="b"/>
                      <a:r>
                        <a:rPr lang="de-DE" sz="1600" u="none" strike="noStrike">
                          <a:effectLst/>
                          <a:latin typeface="Arial" panose="020B0604020202020204" pitchFamily="34" charset="0"/>
                          <a:cs typeface="Arial" panose="020B0604020202020204" pitchFamily="34" charset="0"/>
                        </a:rPr>
                        <a:t>8. Jour Fix</a:t>
                      </a:r>
                      <a:endParaRPr lang="de-DE" sz="16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algn="l" fontAlgn="b"/>
                      <a:r>
                        <a:rPr lang="de-DE" sz="1600" b="0" i="0" u="none" strike="noStrike" dirty="0">
                          <a:solidFill>
                            <a:srgbClr val="000000"/>
                          </a:solidFill>
                          <a:effectLst/>
                          <a:latin typeface="Arial" panose="020B0604020202020204" pitchFamily="34" charset="0"/>
                          <a:cs typeface="Arial" panose="020B0604020202020204" pitchFamily="34" charset="0"/>
                        </a:rPr>
                        <a:t>Überarbeitung Klassen,  </a:t>
                      </a:r>
                      <a:r>
                        <a:rPr lang="de-DE" sz="1600" b="0" i="0" u="none" strike="noStrike" dirty="0" err="1">
                          <a:solidFill>
                            <a:srgbClr val="000000"/>
                          </a:solidFill>
                          <a:effectLst/>
                          <a:latin typeface="Arial" panose="020B0604020202020204" pitchFamily="34" charset="0"/>
                          <a:cs typeface="Arial" panose="020B0604020202020204" pitchFamily="34" charset="0"/>
                        </a:rPr>
                        <a:t>Scaleeffekt</a:t>
                      </a:r>
                      <a:r>
                        <a:rPr lang="de-DE" sz="1600" b="0" i="0" u="none" strike="noStrike" dirty="0">
                          <a:solidFill>
                            <a:srgbClr val="000000"/>
                          </a:solidFill>
                          <a:effectLst/>
                          <a:latin typeface="Arial" panose="020B0604020202020204" pitchFamily="34" charset="0"/>
                          <a:cs typeface="Arial" panose="020B0604020202020204" pitchFamily="34" charset="0"/>
                        </a:rPr>
                        <a:t>, Pausen-Menu</a:t>
                      </a:r>
                    </a:p>
                  </a:txBody>
                  <a:tcPr marL="6350" marR="6350" marT="6350" marB="0" anchor="b"/>
                </a:tc>
                <a:tc>
                  <a:txBody>
                    <a:bodyPr/>
                    <a:lstStyle/>
                    <a:p>
                      <a:pPr marL="0" marR="0" lvl="0" indent="0" algn="ctr" defTabSz="914400" eaLnBrk="1" fontAlgn="b" latinLnBrk="0" hangingPunct="1">
                        <a:lnSpc>
                          <a:spcPct val="100000"/>
                        </a:lnSpc>
                        <a:spcBef>
                          <a:spcPts val="0"/>
                        </a:spcBef>
                        <a:spcAft>
                          <a:spcPts val="0"/>
                        </a:spcAft>
                        <a:buClrTx/>
                        <a:buSzTx/>
                        <a:buFontTx/>
                        <a:buNone/>
                        <a:tabLst/>
                        <a:defRPr/>
                      </a:pPr>
                      <a:r>
                        <a:rPr kumimoji="0" lang="de-DE" sz="2400" b="1" i="0" u="none" strike="noStrike" kern="0" cap="none" spc="0" normalizeH="0" baseline="0" noProof="0">
                          <a:ln>
                            <a:noFill/>
                          </a:ln>
                          <a:solidFill>
                            <a:srgbClr val="00B050"/>
                          </a:solidFill>
                          <a:effectLst/>
                          <a:uLnTx/>
                          <a:uFillTx/>
                          <a:latin typeface="Aptos Narrow" panose="020B0004020202020204" pitchFamily="34" charset="0"/>
                          <a:ea typeface="+mn-ea"/>
                          <a:cs typeface="+mn-cs"/>
                        </a:rPr>
                        <a:t>✓</a:t>
                      </a:r>
                      <a:endParaRPr kumimoji="0" lang="de-DE" sz="1600" b="0" i="0" u="none" strike="noStrike" kern="0" cap="none" spc="0" normalizeH="0" baseline="0" noProof="0" dirty="0">
                        <a:ln>
                          <a:noFill/>
                        </a:ln>
                        <a:solidFill>
                          <a:srgbClr val="000000"/>
                        </a:solidFill>
                        <a:effectLst/>
                        <a:uLnTx/>
                        <a:uFillTx/>
                        <a:latin typeface="Aptos Narrow" panose="020B0004020202020204" pitchFamily="34" charset="0"/>
                        <a:ea typeface="+mn-ea"/>
                        <a:cs typeface="+mn-cs"/>
                      </a:endParaRPr>
                    </a:p>
                  </a:txBody>
                  <a:tcPr marL="6350" marR="6350" marT="6350" marB="0" anchor="b"/>
                </a:tc>
                <a:extLst>
                  <a:ext uri="{0D108BD9-81ED-4DB2-BD59-A6C34878D82A}">
                    <a16:rowId xmlns:a16="http://schemas.microsoft.com/office/drawing/2014/main" val="3222116298"/>
                  </a:ext>
                </a:extLst>
              </a:tr>
              <a:tr h="269043">
                <a:tc>
                  <a:txBody>
                    <a:bodyPr/>
                    <a:lstStyle/>
                    <a:p>
                      <a:pPr algn="r" fontAlgn="b"/>
                      <a:r>
                        <a:rPr lang="de-DE" sz="1600" u="none" strike="noStrike">
                          <a:effectLst/>
                          <a:latin typeface="Arial" panose="020B0604020202020204" pitchFamily="34" charset="0"/>
                          <a:cs typeface="Arial" panose="020B0604020202020204" pitchFamily="34" charset="0"/>
                        </a:rPr>
                        <a:t>19.12.2024</a:t>
                      </a:r>
                      <a:endParaRPr lang="de-DE" sz="16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algn="l" fontAlgn="b"/>
                      <a:r>
                        <a:rPr lang="de-DE" sz="1600" u="none" strike="noStrike">
                          <a:effectLst/>
                          <a:latin typeface="Arial" panose="020B0604020202020204" pitchFamily="34" charset="0"/>
                          <a:cs typeface="Arial" panose="020B0604020202020204" pitchFamily="34" charset="0"/>
                        </a:rPr>
                        <a:t>9. Jour Fix</a:t>
                      </a:r>
                      <a:endParaRPr lang="de-DE" sz="16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algn="l" fontAlgn="b"/>
                      <a:r>
                        <a:rPr lang="de-DE" sz="1600" b="0" i="0" u="none" strike="noStrike" dirty="0">
                          <a:solidFill>
                            <a:srgbClr val="000000"/>
                          </a:solidFill>
                          <a:effectLst/>
                          <a:latin typeface="Arial" panose="020B0604020202020204" pitchFamily="34" charset="0"/>
                          <a:cs typeface="Arial" panose="020B0604020202020204" pitchFamily="34" charset="0"/>
                        </a:rPr>
                        <a:t>Levelübergang, Sound</a:t>
                      </a:r>
                    </a:p>
                  </a:txBody>
                  <a:tcPr marL="6350" marR="6350" marT="6350" marB="0" anchor="b"/>
                </a:tc>
                <a:tc>
                  <a:txBody>
                    <a:bodyPr/>
                    <a:lstStyle/>
                    <a:p>
                      <a:pPr marL="0" marR="0" lvl="0" indent="0" algn="ctr" defTabSz="914400" eaLnBrk="1" fontAlgn="b" latinLnBrk="0" hangingPunct="1">
                        <a:lnSpc>
                          <a:spcPct val="100000"/>
                        </a:lnSpc>
                        <a:spcBef>
                          <a:spcPts val="0"/>
                        </a:spcBef>
                        <a:spcAft>
                          <a:spcPts val="0"/>
                        </a:spcAft>
                        <a:buClrTx/>
                        <a:buSzTx/>
                        <a:buFontTx/>
                        <a:buNone/>
                        <a:tabLst/>
                        <a:defRPr/>
                      </a:pPr>
                      <a:r>
                        <a:rPr kumimoji="0" lang="de-DE" sz="2400" b="1" i="0" u="none" strike="noStrike" kern="0" cap="none" spc="0" normalizeH="0" baseline="0" noProof="0">
                          <a:ln>
                            <a:noFill/>
                          </a:ln>
                          <a:solidFill>
                            <a:srgbClr val="00B050"/>
                          </a:solidFill>
                          <a:effectLst/>
                          <a:uLnTx/>
                          <a:uFillTx/>
                          <a:latin typeface="Aptos Narrow" panose="020B0004020202020204" pitchFamily="34" charset="0"/>
                          <a:ea typeface="+mn-ea"/>
                          <a:cs typeface="+mn-cs"/>
                        </a:rPr>
                        <a:t>✓</a:t>
                      </a:r>
                      <a:endParaRPr kumimoji="0" lang="de-DE" sz="1600" b="0" i="0" u="none" strike="noStrike" kern="0" cap="none" spc="0" normalizeH="0" baseline="0" noProof="0" dirty="0">
                        <a:ln>
                          <a:noFill/>
                        </a:ln>
                        <a:solidFill>
                          <a:srgbClr val="000000"/>
                        </a:solidFill>
                        <a:effectLst/>
                        <a:uLnTx/>
                        <a:uFillTx/>
                        <a:latin typeface="Aptos Narrow" panose="020B0004020202020204" pitchFamily="34" charset="0"/>
                        <a:ea typeface="+mn-ea"/>
                        <a:cs typeface="+mn-cs"/>
                      </a:endParaRPr>
                    </a:p>
                  </a:txBody>
                  <a:tcPr marL="6350" marR="6350" marT="6350" marB="0" anchor="b"/>
                </a:tc>
                <a:extLst>
                  <a:ext uri="{0D108BD9-81ED-4DB2-BD59-A6C34878D82A}">
                    <a16:rowId xmlns:a16="http://schemas.microsoft.com/office/drawing/2014/main" val="1882352625"/>
                  </a:ext>
                </a:extLst>
              </a:tr>
              <a:tr h="269043">
                <a:tc>
                  <a:txBody>
                    <a:bodyPr/>
                    <a:lstStyle/>
                    <a:p>
                      <a:pPr algn="r" fontAlgn="b"/>
                      <a:r>
                        <a:rPr lang="de-DE" sz="1600" u="none" strike="noStrike">
                          <a:effectLst/>
                          <a:latin typeface="Arial" panose="020B0604020202020204" pitchFamily="34" charset="0"/>
                          <a:cs typeface="Arial" panose="020B0604020202020204" pitchFamily="34" charset="0"/>
                        </a:rPr>
                        <a:t>09.01.2025</a:t>
                      </a:r>
                      <a:endParaRPr lang="de-DE" sz="16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algn="l" fontAlgn="b"/>
                      <a:r>
                        <a:rPr lang="de-DE" sz="1600" u="none" strike="noStrike">
                          <a:effectLst/>
                          <a:latin typeface="Arial" panose="020B0604020202020204" pitchFamily="34" charset="0"/>
                          <a:cs typeface="Arial" panose="020B0604020202020204" pitchFamily="34" charset="0"/>
                        </a:rPr>
                        <a:t>10. Jour Fix</a:t>
                      </a:r>
                      <a:endParaRPr lang="de-DE" sz="16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algn="l" fontAlgn="b"/>
                      <a:r>
                        <a:rPr lang="de-DE" sz="1600" b="0" i="0" u="none" strike="noStrike" dirty="0">
                          <a:solidFill>
                            <a:srgbClr val="000000"/>
                          </a:solidFill>
                          <a:effectLst/>
                          <a:latin typeface="Arial" panose="020B0604020202020204" pitchFamily="34" charset="0"/>
                          <a:cs typeface="Arial" panose="020B0604020202020204" pitchFamily="34" charset="0"/>
                        </a:rPr>
                        <a:t>Überarbeitung </a:t>
                      </a:r>
                      <a:r>
                        <a:rPr lang="de-DE" sz="1600" b="0" i="0" u="none" strike="noStrike" dirty="0" err="1">
                          <a:solidFill>
                            <a:srgbClr val="000000"/>
                          </a:solidFill>
                          <a:effectLst/>
                          <a:latin typeface="Arial" panose="020B0604020202020204" pitchFamily="34" charset="0"/>
                          <a:cs typeface="Arial" panose="020B0604020202020204" pitchFamily="34" charset="0"/>
                        </a:rPr>
                        <a:t>Scaleeffekt</a:t>
                      </a:r>
                      <a:r>
                        <a:rPr lang="de-DE" sz="1600" b="0" i="0" u="none" strike="noStrike" dirty="0">
                          <a:solidFill>
                            <a:srgbClr val="000000"/>
                          </a:solidFill>
                          <a:effectLst/>
                          <a:latin typeface="Arial" panose="020B0604020202020204" pitchFamily="34" charset="0"/>
                          <a:cs typeface="Arial" panose="020B0604020202020204" pitchFamily="34" charset="0"/>
                        </a:rPr>
                        <a:t>, Änderung Levelübergang, </a:t>
                      </a:r>
                      <a:r>
                        <a:rPr lang="de-DE" sz="1600" b="0" i="0" u="none" strike="noStrike" dirty="0" err="1">
                          <a:solidFill>
                            <a:srgbClr val="000000"/>
                          </a:solidFill>
                          <a:effectLst/>
                          <a:latin typeface="Arial" panose="020B0604020202020204" pitchFamily="34" charset="0"/>
                          <a:cs typeface="Arial" panose="020B0604020202020204" pitchFamily="34" charset="0"/>
                        </a:rPr>
                        <a:t>Timer</a:t>
                      </a:r>
                      <a:r>
                        <a:rPr lang="de-DE" sz="1600" b="0" i="0" u="none" strike="noStrike" dirty="0">
                          <a:solidFill>
                            <a:srgbClr val="000000"/>
                          </a:solidFill>
                          <a:effectLst/>
                          <a:latin typeface="Arial" panose="020B0604020202020204" pitchFamily="34" charset="0"/>
                          <a:cs typeface="Arial" panose="020B0604020202020204" pitchFamily="34" charset="0"/>
                        </a:rPr>
                        <a:t>, Canvas-Hintergrund</a:t>
                      </a:r>
                    </a:p>
                  </a:txBody>
                  <a:tcPr marL="6350" marR="6350" marT="6350" marB="0" anchor="b"/>
                </a:tc>
                <a:tc>
                  <a:txBody>
                    <a:bodyPr/>
                    <a:lstStyle/>
                    <a:p>
                      <a:pPr marL="0" marR="0" lvl="0" indent="0" algn="ctr" defTabSz="914400" eaLnBrk="1" fontAlgn="b" latinLnBrk="0" hangingPunct="1">
                        <a:lnSpc>
                          <a:spcPct val="100000"/>
                        </a:lnSpc>
                        <a:spcBef>
                          <a:spcPts val="0"/>
                        </a:spcBef>
                        <a:spcAft>
                          <a:spcPts val="0"/>
                        </a:spcAft>
                        <a:buClrTx/>
                        <a:buSzTx/>
                        <a:buFontTx/>
                        <a:buNone/>
                        <a:tabLst/>
                        <a:defRPr/>
                      </a:pPr>
                      <a:r>
                        <a:rPr kumimoji="0" lang="de-DE" sz="2400" b="1" i="0" u="none" strike="noStrike" kern="0" cap="none" spc="0" normalizeH="0" baseline="0" noProof="0">
                          <a:ln>
                            <a:noFill/>
                          </a:ln>
                          <a:solidFill>
                            <a:srgbClr val="00B050"/>
                          </a:solidFill>
                          <a:effectLst/>
                          <a:uLnTx/>
                          <a:uFillTx/>
                          <a:latin typeface="Aptos Narrow" panose="020B0004020202020204" pitchFamily="34" charset="0"/>
                          <a:ea typeface="+mn-ea"/>
                          <a:cs typeface="+mn-cs"/>
                        </a:rPr>
                        <a:t>✓</a:t>
                      </a:r>
                      <a:endParaRPr kumimoji="0" lang="de-DE" sz="1600" b="0" i="0" u="none" strike="noStrike" kern="0" cap="none" spc="0" normalizeH="0" baseline="0" noProof="0" dirty="0">
                        <a:ln>
                          <a:noFill/>
                        </a:ln>
                        <a:solidFill>
                          <a:srgbClr val="000000"/>
                        </a:solidFill>
                        <a:effectLst/>
                        <a:uLnTx/>
                        <a:uFillTx/>
                        <a:latin typeface="Aptos Narrow" panose="020B0004020202020204" pitchFamily="34" charset="0"/>
                        <a:ea typeface="+mn-ea"/>
                        <a:cs typeface="+mn-cs"/>
                      </a:endParaRPr>
                    </a:p>
                  </a:txBody>
                  <a:tcPr marL="6350" marR="6350" marT="6350" marB="0" anchor="b"/>
                </a:tc>
                <a:extLst>
                  <a:ext uri="{0D108BD9-81ED-4DB2-BD59-A6C34878D82A}">
                    <a16:rowId xmlns:a16="http://schemas.microsoft.com/office/drawing/2014/main" val="2502692844"/>
                  </a:ext>
                </a:extLst>
              </a:tr>
              <a:tr h="269043">
                <a:tc>
                  <a:txBody>
                    <a:bodyPr/>
                    <a:lstStyle/>
                    <a:p>
                      <a:pPr algn="r" fontAlgn="b"/>
                      <a:r>
                        <a:rPr lang="de-DE" sz="1600" u="none" strike="noStrike">
                          <a:effectLst/>
                          <a:latin typeface="Arial" panose="020B0604020202020204" pitchFamily="34" charset="0"/>
                          <a:cs typeface="Arial" panose="020B0604020202020204" pitchFamily="34" charset="0"/>
                        </a:rPr>
                        <a:t>16.01.2025</a:t>
                      </a:r>
                      <a:endParaRPr lang="de-DE" sz="16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algn="l" fontAlgn="b"/>
                      <a:r>
                        <a:rPr lang="de-DE" sz="1600" u="none" strike="noStrike">
                          <a:effectLst/>
                          <a:latin typeface="Arial" panose="020B0604020202020204" pitchFamily="34" charset="0"/>
                          <a:cs typeface="Arial" panose="020B0604020202020204" pitchFamily="34" charset="0"/>
                        </a:rPr>
                        <a:t>11. Jour Fix</a:t>
                      </a:r>
                      <a:endParaRPr lang="de-DE" sz="16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algn="l" fontAlgn="b"/>
                      <a:r>
                        <a:rPr lang="de-DE" sz="1600" b="0" i="0" u="none" strike="noStrike" dirty="0">
                          <a:solidFill>
                            <a:srgbClr val="000000"/>
                          </a:solidFill>
                          <a:effectLst/>
                          <a:latin typeface="Arial" panose="020B0604020202020204" pitchFamily="34" charset="0"/>
                          <a:cs typeface="Arial" panose="020B0604020202020204" pitchFamily="34" charset="0"/>
                        </a:rPr>
                        <a:t>Levelplattformen, </a:t>
                      </a:r>
                      <a:r>
                        <a:rPr lang="de-DE" sz="1600" b="0" i="0" u="none" strike="noStrike" dirty="0" err="1">
                          <a:solidFill>
                            <a:srgbClr val="000000"/>
                          </a:solidFill>
                          <a:effectLst/>
                          <a:latin typeface="Arial" panose="020B0604020202020204" pitchFamily="34" charset="0"/>
                          <a:cs typeface="Arial" panose="020B0604020202020204" pitchFamily="34" charset="0"/>
                        </a:rPr>
                        <a:t>Victoryscreen</a:t>
                      </a:r>
                      <a:r>
                        <a:rPr lang="de-DE" sz="1600" b="0" i="0" u="none" strike="noStrike" dirty="0">
                          <a:solidFill>
                            <a:srgbClr val="000000"/>
                          </a:solidFill>
                          <a:effectLst/>
                          <a:latin typeface="Arial" panose="020B0604020202020204" pitchFamily="34" charset="0"/>
                          <a:cs typeface="Arial" panose="020B0604020202020204" pitchFamily="34" charset="0"/>
                        </a:rPr>
                        <a:t>; Levelauswahl</a:t>
                      </a:r>
                    </a:p>
                  </a:txBody>
                  <a:tcPr marL="6350" marR="6350" marT="6350" marB="0" anchor="b"/>
                </a:tc>
                <a:tc>
                  <a:txBody>
                    <a:bodyPr/>
                    <a:lstStyle/>
                    <a:p>
                      <a:pPr marL="0" marR="0" lvl="0" indent="0" algn="ctr" defTabSz="914400" eaLnBrk="1" fontAlgn="b" latinLnBrk="0" hangingPunct="1">
                        <a:lnSpc>
                          <a:spcPct val="100000"/>
                        </a:lnSpc>
                        <a:spcBef>
                          <a:spcPts val="0"/>
                        </a:spcBef>
                        <a:spcAft>
                          <a:spcPts val="0"/>
                        </a:spcAft>
                        <a:buClrTx/>
                        <a:buSzTx/>
                        <a:buFontTx/>
                        <a:buNone/>
                        <a:tabLst/>
                        <a:defRPr/>
                      </a:pPr>
                      <a:r>
                        <a:rPr kumimoji="0" lang="de-DE" sz="2400" b="1" i="0" u="none" strike="noStrike" kern="0" cap="none" spc="0" normalizeH="0" baseline="0" noProof="0">
                          <a:ln>
                            <a:noFill/>
                          </a:ln>
                          <a:solidFill>
                            <a:srgbClr val="00B050"/>
                          </a:solidFill>
                          <a:effectLst/>
                          <a:uLnTx/>
                          <a:uFillTx/>
                          <a:latin typeface="Aptos Narrow" panose="020B0004020202020204" pitchFamily="34" charset="0"/>
                          <a:ea typeface="+mn-ea"/>
                          <a:cs typeface="+mn-cs"/>
                        </a:rPr>
                        <a:t>✓</a:t>
                      </a:r>
                      <a:endParaRPr kumimoji="0" lang="de-DE" sz="1600" b="0" i="0" u="none" strike="noStrike" kern="0" cap="none" spc="0" normalizeH="0" baseline="0" noProof="0" dirty="0">
                        <a:ln>
                          <a:noFill/>
                        </a:ln>
                        <a:solidFill>
                          <a:srgbClr val="000000"/>
                        </a:solidFill>
                        <a:effectLst/>
                        <a:uLnTx/>
                        <a:uFillTx/>
                        <a:latin typeface="Aptos Narrow" panose="020B0004020202020204" pitchFamily="34" charset="0"/>
                        <a:ea typeface="+mn-ea"/>
                        <a:cs typeface="+mn-cs"/>
                      </a:endParaRPr>
                    </a:p>
                  </a:txBody>
                  <a:tcPr marL="6350" marR="6350" marT="6350" marB="0" anchor="b"/>
                </a:tc>
                <a:extLst>
                  <a:ext uri="{0D108BD9-81ED-4DB2-BD59-A6C34878D82A}">
                    <a16:rowId xmlns:a16="http://schemas.microsoft.com/office/drawing/2014/main" val="853898956"/>
                  </a:ext>
                </a:extLst>
              </a:tr>
              <a:tr h="269043">
                <a:tc>
                  <a:txBody>
                    <a:bodyPr/>
                    <a:lstStyle/>
                    <a:p>
                      <a:pPr algn="r" fontAlgn="b"/>
                      <a:r>
                        <a:rPr lang="de-DE" sz="1600" u="none" strike="noStrike">
                          <a:effectLst/>
                          <a:latin typeface="Arial" panose="020B0604020202020204" pitchFamily="34" charset="0"/>
                          <a:cs typeface="Arial" panose="020B0604020202020204" pitchFamily="34" charset="0"/>
                        </a:rPr>
                        <a:t>23.01.2025</a:t>
                      </a:r>
                      <a:endParaRPr lang="de-DE" sz="16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algn="l" fontAlgn="b"/>
                      <a:endParaRPr lang="de-DE" sz="1600" b="0" i="0" u="none" strike="noStrike" dirty="0">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marL="0" marR="0" lvl="0" indent="0" algn="l" defTabSz="914400" eaLnBrk="1" fontAlgn="b" latinLnBrk="0" hangingPunct="1">
                        <a:lnSpc>
                          <a:spcPct val="100000"/>
                        </a:lnSpc>
                        <a:spcBef>
                          <a:spcPts val="0"/>
                        </a:spcBef>
                        <a:spcAft>
                          <a:spcPts val="0"/>
                        </a:spcAft>
                        <a:buClrTx/>
                        <a:buSzTx/>
                        <a:buFontTx/>
                        <a:buNone/>
                        <a:tabLst/>
                        <a:defRPr/>
                      </a:pPr>
                      <a:r>
                        <a:rPr lang="de-DE" sz="1600" u="none" strike="noStrike" dirty="0">
                          <a:effectLst/>
                          <a:latin typeface="Arial" panose="020B0604020202020204" pitchFamily="34" charset="0"/>
                          <a:cs typeface="Arial" panose="020B0604020202020204" pitchFamily="34" charset="0"/>
                        </a:rPr>
                        <a:t>Abschlusspräsentation</a:t>
                      </a:r>
                      <a:endParaRPr lang="de-DE" sz="1600" b="0" i="0" u="none" strike="noStrike" dirty="0">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marL="0" marR="0" lvl="0" indent="0" algn="ctr" defTabSz="914400" eaLnBrk="1" fontAlgn="b" latinLnBrk="0" hangingPunct="1">
                        <a:lnSpc>
                          <a:spcPct val="100000"/>
                        </a:lnSpc>
                        <a:spcBef>
                          <a:spcPts val="0"/>
                        </a:spcBef>
                        <a:spcAft>
                          <a:spcPts val="0"/>
                        </a:spcAft>
                        <a:buClrTx/>
                        <a:buSzTx/>
                        <a:buFontTx/>
                        <a:buNone/>
                        <a:tabLst/>
                        <a:defRPr/>
                      </a:pPr>
                      <a:endParaRPr kumimoji="0" lang="de-DE" sz="1600" b="0" i="0" u="none" strike="noStrike" kern="0" cap="none" spc="0" normalizeH="0" baseline="0" noProof="0" dirty="0">
                        <a:ln>
                          <a:noFill/>
                        </a:ln>
                        <a:solidFill>
                          <a:srgbClr val="000000"/>
                        </a:solidFill>
                        <a:effectLst/>
                        <a:uLnTx/>
                        <a:uFillTx/>
                        <a:latin typeface="Aptos Narrow" panose="020B0004020202020204" pitchFamily="34" charset="0"/>
                        <a:ea typeface="+mn-ea"/>
                        <a:cs typeface="+mn-cs"/>
                      </a:endParaRPr>
                    </a:p>
                  </a:txBody>
                  <a:tcPr marL="6350" marR="6350" marT="6350" marB="0" anchor="b"/>
                </a:tc>
                <a:extLst>
                  <a:ext uri="{0D108BD9-81ED-4DB2-BD59-A6C34878D82A}">
                    <a16:rowId xmlns:a16="http://schemas.microsoft.com/office/drawing/2014/main" val="3431407290"/>
                  </a:ext>
                </a:extLst>
              </a:tr>
            </a:tbl>
          </a:graphicData>
        </a:graphic>
      </p:graphicFrame>
    </p:spTree>
    <p:extLst>
      <p:ext uri="{BB962C8B-B14F-4D97-AF65-F5344CB8AC3E}">
        <p14:creationId xmlns:p14="http://schemas.microsoft.com/office/powerpoint/2010/main" val="10929002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9144000" cy="914400"/>
          </a:xfrm>
          <a:custGeom>
            <a:avLst/>
            <a:gdLst/>
            <a:ahLst/>
            <a:cxnLst/>
            <a:rect l="l" t="t" r="r" b="b"/>
            <a:pathLst>
              <a:path w="9144000" h="914400">
                <a:moveTo>
                  <a:pt x="9144000" y="0"/>
                </a:moveTo>
                <a:lnTo>
                  <a:pt x="0" y="0"/>
                </a:lnTo>
                <a:lnTo>
                  <a:pt x="0" y="914400"/>
                </a:lnTo>
                <a:lnTo>
                  <a:pt x="9144000" y="914400"/>
                </a:lnTo>
                <a:lnTo>
                  <a:pt x="9144000" y="0"/>
                </a:lnTo>
                <a:close/>
              </a:path>
            </a:pathLst>
          </a:custGeom>
          <a:solidFill>
            <a:srgbClr val="F1F1F1"/>
          </a:solidFill>
        </p:spPr>
        <p:txBody>
          <a:bodyPr wrap="square" lIns="0" tIns="0" rIns="0" bIns="0" rtlCol="0"/>
          <a:lstStyle/>
          <a:p>
            <a:endParaRPr/>
          </a:p>
        </p:txBody>
      </p:sp>
      <p:sp>
        <p:nvSpPr>
          <p:cNvPr id="3" name="object 3"/>
          <p:cNvSpPr txBox="1">
            <a:spLocks noGrp="1"/>
          </p:cNvSpPr>
          <p:nvPr>
            <p:ph type="title"/>
          </p:nvPr>
        </p:nvSpPr>
        <p:spPr>
          <a:prstGeom prst="rect">
            <a:avLst/>
          </a:prstGeom>
        </p:spPr>
        <p:txBody>
          <a:bodyPr vert="horz" wrap="square" lIns="0" tIns="12065" rIns="0" bIns="0" rtlCol="0">
            <a:spAutoFit/>
          </a:bodyPr>
          <a:lstStyle/>
          <a:p>
            <a:pPr marL="12700">
              <a:lnSpc>
                <a:spcPct val="100000"/>
              </a:lnSpc>
              <a:spcBef>
                <a:spcPts val="95"/>
              </a:spcBef>
            </a:pPr>
            <a:r>
              <a:rPr lang="de-DE" spc="-10" dirty="0"/>
              <a:t>Spielidee/Genre</a:t>
            </a:r>
            <a:endParaRPr spc="-10" dirty="0"/>
          </a:p>
        </p:txBody>
      </p:sp>
      <p:sp>
        <p:nvSpPr>
          <p:cNvPr id="4" name="object 4"/>
          <p:cNvSpPr/>
          <p:nvPr/>
        </p:nvSpPr>
        <p:spPr>
          <a:xfrm>
            <a:off x="0" y="6400800"/>
            <a:ext cx="9144000" cy="457200"/>
          </a:xfrm>
          <a:custGeom>
            <a:avLst/>
            <a:gdLst/>
            <a:ahLst/>
            <a:cxnLst/>
            <a:rect l="l" t="t" r="r" b="b"/>
            <a:pathLst>
              <a:path w="9144000" h="457200">
                <a:moveTo>
                  <a:pt x="9144000" y="0"/>
                </a:moveTo>
                <a:lnTo>
                  <a:pt x="6477000" y="0"/>
                </a:lnTo>
                <a:lnTo>
                  <a:pt x="0" y="0"/>
                </a:lnTo>
                <a:lnTo>
                  <a:pt x="0" y="457200"/>
                </a:lnTo>
                <a:lnTo>
                  <a:pt x="6477000" y="457200"/>
                </a:lnTo>
                <a:lnTo>
                  <a:pt x="9144000" y="457200"/>
                </a:lnTo>
                <a:lnTo>
                  <a:pt x="9144000" y="0"/>
                </a:lnTo>
                <a:close/>
              </a:path>
            </a:pathLst>
          </a:custGeom>
          <a:solidFill>
            <a:srgbClr val="F1F1F1"/>
          </a:solidFill>
        </p:spPr>
        <p:txBody>
          <a:bodyPr wrap="square" lIns="0" tIns="0" rIns="0" bIns="0" rtlCol="0"/>
          <a:lstStyle/>
          <a:p>
            <a:endParaRPr/>
          </a:p>
        </p:txBody>
      </p:sp>
      <p:sp>
        <p:nvSpPr>
          <p:cNvPr id="6" name="object 6"/>
          <p:cNvSpPr txBox="1"/>
          <p:nvPr/>
        </p:nvSpPr>
        <p:spPr>
          <a:xfrm>
            <a:off x="662010" y="1581096"/>
            <a:ext cx="7931100" cy="1357423"/>
          </a:xfrm>
          <a:prstGeom prst="rect">
            <a:avLst/>
          </a:prstGeom>
        </p:spPr>
        <p:txBody>
          <a:bodyPr vert="horz" wrap="square" lIns="0" tIns="13335" rIns="0" bIns="0" rtlCol="0">
            <a:spAutoFit/>
          </a:bodyPr>
          <a:lstStyle/>
          <a:p>
            <a:pPr marL="12700">
              <a:lnSpc>
                <a:spcPct val="100000"/>
              </a:lnSpc>
              <a:spcBef>
                <a:spcPts val="105"/>
              </a:spcBef>
              <a:buClr>
                <a:srgbClr val="0088CE"/>
              </a:buClr>
              <a:tabLst>
                <a:tab pos="198120" algn="l"/>
              </a:tabLst>
            </a:pPr>
            <a:r>
              <a:rPr lang="de-DE" sz="1400" spc="-10" dirty="0">
                <a:latin typeface="Arial"/>
                <a:cs typeface="Arial"/>
              </a:rPr>
              <a:t>Entwicklung eines </a:t>
            </a:r>
            <a:r>
              <a:rPr lang="de-DE" sz="1400" spc="-10" dirty="0" err="1">
                <a:latin typeface="Arial"/>
                <a:cs typeface="Arial"/>
              </a:rPr>
              <a:t>platform</a:t>
            </a:r>
            <a:r>
              <a:rPr lang="de-DE" sz="1400" spc="-10" dirty="0">
                <a:latin typeface="Arial"/>
                <a:cs typeface="Arial"/>
              </a:rPr>
              <a:t> </a:t>
            </a:r>
            <a:r>
              <a:rPr lang="de-DE" sz="1400" spc="-10" dirty="0" err="1">
                <a:latin typeface="Arial"/>
                <a:cs typeface="Arial"/>
              </a:rPr>
              <a:t>games</a:t>
            </a:r>
            <a:r>
              <a:rPr lang="de-DE" sz="1400" spc="-10" dirty="0">
                <a:latin typeface="Arial"/>
                <a:cs typeface="Arial"/>
              </a:rPr>
              <a:t> inspiriert vom Spiel „</a:t>
            </a:r>
            <a:r>
              <a:rPr lang="de-DE" sz="1400" b="1" i="1" dirty="0">
                <a:solidFill>
                  <a:srgbClr val="202122"/>
                </a:solidFill>
                <a:effectLst/>
                <a:latin typeface="Arial" panose="020B0604020202020204" pitchFamily="34" charset="0"/>
              </a:rPr>
              <a:t>Jump King“.</a:t>
            </a:r>
          </a:p>
          <a:p>
            <a:pPr marL="12700">
              <a:lnSpc>
                <a:spcPct val="100000"/>
              </a:lnSpc>
              <a:spcBef>
                <a:spcPts val="105"/>
              </a:spcBef>
              <a:buClr>
                <a:srgbClr val="0088CE"/>
              </a:buClr>
              <a:tabLst>
                <a:tab pos="198120" algn="l"/>
              </a:tabLst>
            </a:pPr>
            <a:endParaRPr lang="de-DE" sz="1400" b="1" i="1" dirty="0">
              <a:solidFill>
                <a:srgbClr val="202122"/>
              </a:solidFill>
              <a:latin typeface="Arial" panose="020B0604020202020204" pitchFamily="34" charset="0"/>
            </a:endParaRPr>
          </a:p>
          <a:p>
            <a:pPr marL="12700">
              <a:lnSpc>
                <a:spcPct val="100000"/>
              </a:lnSpc>
              <a:spcBef>
                <a:spcPts val="105"/>
              </a:spcBef>
              <a:buClr>
                <a:srgbClr val="0088CE"/>
              </a:buClr>
              <a:tabLst>
                <a:tab pos="198120" algn="l"/>
              </a:tabLst>
            </a:pPr>
            <a:r>
              <a:rPr lang="de-DE" sz="1400" b="0" i="0" dirty="0">
                <a:solidFill>
                  <a:srgbClr val="202122"/>
                </a:solidFill>
                <a:effectLst/>
                <a:latin typeface="Arial" panose="020B0604020202020204" pitchFamily="34" charset="0"/>
              </a:rPr>
              <a:t>Der Spieler steuert eine Figur, die sich hauptsächlich springend oder zu Fuß bewegen kann. Ziel ist vom Untergrund an die Oberfläche zu kommen. </a:t>
            </a:r>
          </a:p>
          <a:p>
            <a:pPr marL="12700">
              <a:lnSpc>
                <a:spcPct val="100000"/>
              </a:lnSpc>
              <a:spcBef>
                <a:spcPts val="105"/>
              </a:spcBef>
              <a:buClr>
                <a:srgbClr val="0088CE"/>
              </a:buClr>
              <a:tabLst>
                <a:tab pos="198120" algn="l"/>
              </a:tabLst>
            </a:pPr>
            <a:r>
              <a:rPr lang="de-DE" sz="1400" dirty="0">
                <a:solidFill>
                  <a:srgbClr val="202122"/>
                </a:solidFill>
                <a:latin typeface="Arial" panose="020B0604020202020204" pitchFamily="34" charset="0"/>
              </a:rPr>
              <a:t>Das Spiel ist </a:t>
            </a:r>
            <a:r>
              <a:rPr lang="de-DE" sz="1400" dirty="0" err="1">
                <a:solidFill>
                  <a:srgbClr val="202122"/>
                </a:solidFill>
                <a:latin typeface="Arial" panose="020B0604020202020204" pitchFamily="34" charset="0"/>
              </a:rPr>
              <a:t>levelbasiert</a:t>
            </a:r>
            <a:r>
              <a:rPr lang="de-DE" sz="1400" dirty="0">
                <a:solidFill>
                  <a:srgbClr val="202122"/>
                </a:solidFill>
                <a:latin typeface="Arial" panose="020B0604020202020204" pitchFamily="34" charset="0"/>
              </a:rPr>
              <a:t>.</a:t>
            </a:r>
            <a:endParaRPr lang="de-DE" sz="1400" b="0" i="0" dirty="0">
              <a:solidFill>
                <a:srgbClr val="202122"/>
              </a:solidFill>
              <a:effectLst/>
              <a:latin typeface="Arial" panose="020B0604020202020204" pitchFamily="34" charset="0"/>
            </a:endParaRPr>
          </a:p>
          <a:p>
            <a:pPr marL="12700">
              <a:lnSpc>
                <a:spcPct val="100000"/>
              </a:lnSpc>
              <a:spcBef>
                <a:spcPts val="105"/>
              </a:spcBef>
              <a:buClr>
                <a:srgbClr val="0088CE"/>
              </a:buClr>
              <a:tabLst>
                <a:tab pos="198120" algn="l"/>
              </a:tabLst>
            </a:pPr>
            <a:endParaRPr lang="de-DE" sz="1400" spc="-10" dirty="0">
              <a:latin typeface="Arial"/>
              <a:cs typeface="Arial"/>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55244">
              <a:lnSpc>
                <a:spcPts val="1425"/>
              </a:lnSpc>
            </a:pPr>
            <a:r>
              <a:rPr dirty="0"/>
              <a:t>Folie</a:t>
            </a:r>
            <a:r>
              <a:rPr spc="-15" dirty="0"/>
              <a:t> </a:t>
            </a:r>
            <a:fld id="{81D60167-4931-47E6-BA6A-407CBD079E47}" type="slidenum">
              <a:rPr spc="-50" dirty="0"/>
              <a:t>4</a:t>
            </a:fld>
            <a:endParaRPr spc="-50" dirty="0"/>
          </a:p>
        </p:txBody>
      </p:sp>
      <p:sp>
        <p:nvSpPr>
          <p:cNvPr id="10" name="Textfeld 9">
            <a:extLst>
              <a:ext uri="{FF2B5EF4-FFF2-40B4-BE49-F238E27FC236}">
                <a16:creationId xmlns:a16="http://schemas.microsoft.com/office/drawing/2014/main" id="{5A9D15B9-6F24-3938-99D9-B5811C33287F}"/>
              </a:ext>
            </a:extLst>
          </p:cNvPr>
          <p:cNvSpPr txBox="1"/>
          <p:nvPr/>
        </p:nvSpPr>
        <p:spPr>
          <a:xfrm>
            <a:off x="4758848" y="5412275"/>
            <a:ext cx="4578262" cy="338554"/>
          </a:xfrm>
          <a:prstGeom prst="rect">
            <a:avLst/>
          </a:prstGeom>
          <a:noFill/>
        </p:spPr>
        <p:txBody>
          <a:bodyPr wrap="square">
            <a:spAutoFit/>
          </a:bodyPr>
          <a:lstStyle/>
          <a:p>
            <a:r>
              <a:rPr lang="de-DE" sz="800" dirty="0"/>
              <a:t>By </a:t>
            </a:r>
            <a:r>
              <a:rPr lang="de-DE" sz="800" dirty="0" err="1"/>
              <a:t>Nexile</a:t>
            </a:r>
            <a:r>
              <a:rPr lang="de-DE" sz="800" dirty="0"/>
              <a:t> - https://store.steampowered.com/app/1061090/Jump_King/, Fair </a:t>
            </a:r>
            <a:r>
              <a:rPr lang="de-DE" sz="800" dirty="0" err="1"/>
              <a:t>use</a:t>
            </a:r>
            <a:r>
              <a:rPr lang="de-DE" sz="800" dirty="0"/>
              <a:t>, https://en.wikipedia.org/w/index.php?curid=70296163</a:t>
            </a:r>
          </a:p>
        </p:txBody>
      </p:sp>
      <p:pic>
        <p:nvPicPr>
          <p:cNvPr id="11" name="Grafik 10">
            <a:extLst>
              <a:ext uri="{FF2B5EF4-FFF2-40B4-BE49-F238E27FC236}">
                <a16:creationId xmlns:a16="http://schemas.microsoft.com/office/drawing/2014/main" id="{10604BE6-C353-FA43-2754-6C3D0AD1C2ED}"/>
              </a:ext>
            </a:extLst>
          </p:cNvPr>
          <p:cNvPicPr>
            <a:picLocks noChangeAspect="1"/>
          </p:cNvPicPr>
          <p:nvPr/>
        </p:nvPicPr>
        <p:blipFill>
          <a:blip r:embed="rId2"/>
          <a:stretch>
            <a:fillRect/>
          </a:stretch>
        </p:blipFill>
        <p:spPr>
          <a:xfrm>
            <a:off x="4639042" y="3243889"/>
            <a:ext cx="4381500" cy="2047875"/>
          </a:xfrm>
          <a:prstGeom prst="rect">
            <a:avLst/>
          </a:prstGeom>
        </p:spPr>
      </p:pic>
      <p:sp>
        <p:nvSpPr>
          <p:cNvPr id="12" name="object 6">
            <a:extLst>
              <a:ext uri="{FF2B5EF4-FFF2-40B4-BE49-F238E27FC236}">
                <a16:creationId xmlns:a16="http://schemas.microsoft.com/office/drawing/2014/main" id="{DF704D92-C6C0-B9F6-C00B-6540E9648F8F}"/>
              </a:ext>
            </a:extLst>
          </p:cNvPr>
          <p:cNvSpPr txBox="1"/>
          <p:nvPr/>
        </p:nvSpPr>
        <p:spPr>
          <a:xfrm>
            <a:off x="662010" y="2869079"/>
            <a:ext cx="3723144" cy="1749838"/>
          </a:xfrm>
          <a:prstGeom prst="rect">
            <a:avLst/>
          </a:prstGeom>
        </p:spPr>
        <p:txBody>
          <a:bodyPr vert="horz" wrap="square" lIns="0" tIns="13335" rIns="0" bIns="0" rtlCol="0">
            <a:spAutoFit/>
          </a:bodyPr>
          <a:lstStyle/>
          <a:p>
            <a:pPr marL="12700">
              <a:lnSpc>
                <a:spcPct val="100000"/>
              </a:lnSpc>
              <a:spcBef>
                <a:spcPts val="105"/>
              </a:spcBef>
              <a:buClr>
                <a:srgbClr val="0088CE"/>
              </a:buClr>
              <a:tabLst>
                <a:tab pos="198120" algn="l"/>
              </a:tabLst>
            </a:pPr>
            <a:r>
              <a:rPr lang="de-DE" sz="1400" b="0" i="0" dirty="0">
                <a:solidFill>
                  <a:srgbClr val="202122"/>
                </a:solidFill>
                <a:effectLst/>
                <a:latin typeface="Arial" panose="020B0604020202020204" pitchFamily="34" charset="0"/>
              </a:rPr>
              <a:t>Sprünge können aufgeladen werden, was sich darauf auswirkt, wie weit sich die Figur bei jedem Sprung bewegt. Das Verpassen eines Sprungs kann dazu führen können, dass die Spieler einen erheblichen Teil seines Fortschritts verliert. Der Hintergrund bewegt sich nicht.</a:t>
            </a:r>
            <a:endParaRPr lang="de-DE" sz="1400" b="1" i="1" dirty="0">
              <a:solidFill>
                <a:srgbClr val="FF0000"/>
              </a:solidFill>
              <a:effectLst/>
              <a:latin typeface="Arial" panose="020B0604020202020204" pitchFamily="34" charset="0"/>
            </a:endParaRPr>
          </a:p>
          <a:p>
            <a:pPr marL="12700">
              <a:lnSpc>
                <a:spcPct val="100000"/>
              </a:lnSpc>
              <a:spcBef>
                <a:spcPts val="105"/>
              </a:spcBef>
              <a:buClr>
                <a:srgbClr val="0088CE"/>
              </a:buClr>
              <a:tabLst>
                <a:tab pos="198120" algn="l"/>
              </a:tabLst>
            </a:pPr>
            <a:endParaRPr lang="de-DE" sz="1400" spc="-10" dirty="0">
              <a:latin typeface="Arial"/>
              <a:cs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7B9FAF-64EE-D975-928A-46FA72CA4EAA}"/>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D4251338-1161-CEDF-E229-B3BECA8B2865}"/>
              </a:ext>
            </a:extLst>
          </p:cNvPr>
          <p:cNvSpPr/>
          <p:nvPr/>
        </p:nvSpPr>
        <p:spPr>
          <a:xfrm>
            <a:off x="0" y="0"/>
            <a:ext cx="9144000" cy="914400"/>
          </a:xfrm>
          <a:custGeom>
            <a:avLst/>
            <a:gdLst/>
            <a:ahLst/>
            <a:cxnLst/>
            <a:rect l="l" t="t" r="r" b="b"/>
            <a:pathLst>
              <a:path w="9144000" h="914400">
                <a:moveTo>
                  <a:pt x="9144000" y="0"/>
                </a:moveTo>
                <a:lnTo>
                  <a:pt x="0" y="0"/>
                </a:lnTo>
                <a:lnTo>
                  <a:pt x="0" y="914400"/>
                </a:lnTo>
                <a:lnTo>
                  <a:pt x="9144000" y="914400"/>
                </a:lnTo>
                <a:lnTo>
                  <a:pt x="9144000" y="0"/>
                </a:lnTo>
                <a:close/>
              </a:path>
            </a:pathLst>
          </a:custGeom>
          <a:solidFill>
            <a:srgbClr val="F1F1F1"/>
          </a:solidFill>
        </p:spPr>
        <p:txBody>
          <a:bodyPr wrap="square" lIns="0" tIns="0" rIns="0" bIns="0" rtlCol="0"/>
          <a:lstStyle/>
          <a:p>
            <a:endParaRPr/>
          </a:p>
        </p:txBody>
      </p:sp>
      <p:sp>
        <p:nvSpPr>
          <p:cNvPr id="3" name="object 3">
            <a:extLst>
              <a:ext uri="{FF2B5EF4-FFF2-40B4-BE49-F238E27FC236}">
                <a16:creationId xmlns:a16="http://schemas.microsoft.com/office/drawing/2014/main" id="{76E72EF8-3DA7-B202-E4DB-6ACB77104AA2}"/>
              </a:ext>
            </a:extLst>
          </p:cNvPr>
          <p:cNvSpPr txBox="1">
            <a:spLocks noGrp="1"/>
          </p:cNvSpPr>
          <p:nvPr>
            <p:ph type="title"/>
          </p:nvPr>
        </p:nvSpPr>
        <p:spPr>
          <a:prstGeom prst="rect">
            <a:avLst/>
          </a:prstGeom>
        </p:spPr>
        <p:txBody>
          <a:bodyPr vert="horz" wrap="square" lIns="0" tIns="12065" rIns="0" bIns="0" rtlCol="0">
            <a:spAutoFit/>
          </a:bodyPr>
          <a:lstStyle/>
          <a:p>
            <a:pPr marL="12700">
              <a:lnSpc>
                <a:spcPct val="100000"/>
              </a:lnSpc>
              <a:spcBef>
                <a:spcPts val="95"/>
              </a:spcBef>
            </a:pPr>
            <a:r>
              <a:rPr lang="de-DE" spc="-10" dirty="0"/>
              <a:t>Erste Skizze</a:t>
            </a:r>
            <a:endParaRPr spc="-10" dirty="0"/>
          </a:p>
        </p:txBody>
      </p:sp>
      <p:sp>
        <p:nvSpPr>
          <p:cNvPr id="4" name="object 4">
            <a:extLst>
              <a:ext uri="{FF2B5EF4-FFF2-40B4-BE49-F238E27FC236}">
                <a16:creationId xmlns:a16="http://schemas.microsoft.com/office/drawing/2014/main" id="{8C1766EF-8DB9-8D04-32AC-BC97B9E9912D}"/>
              </a:ext>
            </a:extLst>
          </p:cNvPr>
          <p:cNvSpPr/>
          <p:nvPr/>
        </p:nvSpPr>
        <p:spPr>
          <a:xfrm>
            <a:off x="0" y="6400800"/>
            <a:ext cx="9144000" cy="457200"/>
          </a:xfrm>
          <a:custGeom>
            <a:avLst/>
            <a:gdLst/>
            <a:ahLst/>
            <a:cxnLst/>
            <a:rect l="l" t="t" r="r" b="b"/>
            <a:pathLst>
              <a:path w="9144000" h="457200">
                <a:moveTo>
                  <a:pt x="9144000" y="0"/>
                </a:moveTo>
                <a:lnTo>
                  <a:pt x="6477000" y="0"/>
                </a:lnTo>
                <a:lnTo>
                  <a:pt x="0" y="0"/>
                </a:lnTo>
                <a:lnTo>
                  <a:pt x="0" y="457200"/>
                </a:lnTo>
                <a:lnTo>
                  <a:pt x="6477000" y="457200"/>
                </a:lnTo>
                <a:lnTo>
                  <a:pt x="9144000" y="457200"/>
                </a:lnTo>
                <a:lnTo>
                  <a:pt x="9144000" y="0"/>
                </a:lnTo>
                <a:close/>
              </a:path>
            </a:pathLst>
          </a:custGeom>
          <a:solidFill>
            <a:srgbClr val="F1F1F1"/>
          </a:solidFill>
        </p:spPr>
        <p:txBody>
          <a:bodyPr wrap="square" lIns="0" tIns="0" rIns="0" bIns="0" rtlCol="0"/>
          <a:lstStyle/>
          <a:p>
            <a:endParaRPr/>
          </a:p>
        </p:txBody>
      </p:sp>
      <p:sp>
        <p:nvSpPr>
          <p:cNvPr id="8" name="object 8">
            <a:extLst>
              <a:ext uri="{FF2B5EF4-FFF2-40B4-BE49-F238E27FC236}">
                <a16:creationId xmlns:a16="http://schemas.microsoft.com/office/drawing/2014/main" id="{E1B663D2-2B67-9BCB-348D-21AF28016F54}"/>
              </a:ext>
            </a:extLst>
          </p:cNvPr>
          <p:cNvSpPr txBox="1">
            <a:spLocks noGrp="1"/>
          </p:cNvSpPr>
          <p:nvPr>
            <p:ph type="sldNum" sz="quarter" idx="7"/>
          </p:nvPr>
        </p:nvSpPr>
        <p:spPr>
          <a:prstGeom prst="rect">
            <a:avLst/>
          </a:prstGeom>
        </p:spPr>
        <p:txBody>
          <a:bodyPr vert="horz" wrap="square" lIns="0" tIns="0" rIns="0" bIns="0" rtlCol="0">
            <a:spAutoFit/>
          </a:bodyPr>
          <a:lstStyle/>
          <a:p>
            <a:pPr marL="55244">
              <a:lnSpc>
                <a:spcPts val="1425"/>
              </a:lnSpc>
            </a:pPr>
            <a:r>
              <a:rPr dirty="0"/>
              <a:t>Folie</a:t>
            </a:r>
            <a:r>
              <a:rPr spc="-15" dirty="0"/>
              <a:t> </a:t>
            </a:r>
            <a:fld id="{81D60167-4931-47E6-BA6A-407CBD079E47}" type="slidenum">
              <a:rPr spc="-50" dirty="0"/>
              <a:t>5</a:t>
            </a:fld>
            <a:endParaRPr spc="-50" dirty="0"/>
          </a:p>
        </p:txBody>
      </p:sp>
      <p:pic>
        <p:nvPicPr>
          <p:cNvPr id="6" name="Grafik 5">
            <a:extLst>
              <a:ext uri="{FF2B5EF4-FFF2-40B4-BE49-F238E27FC236}">
                <a16:creationId xmlns:a16="http://schemas.microsoft.com/office/drawing/2014/main" id="{A560A7C5-9541-1392-FE13-C62E58232749}"/>
              </a:ext>
            </a:extLst>
          </p:cNvPr>
          <p:cNvPicPr>
            <a:picLocks noChangeAspect="1"/>
          </p:cNvPicPr>
          <p:nvPr/>
        </p:nvPicPr>
        <p:blipFill>
          <a:blip r:embed="rId2"/>
          <a:stretch>
            <a:fillRect/>
          </a:stretch>
        </p:blipFill>
        <p:spPr>
          <a:xfrm>
            <a:off x="2657842" y="972456"/>
            <a:ext cx="3962400" cy="5283201"/>
          </a:xfrm>
          <a:prstGeom prst="rect">
            <a:avLst/>
          </a:prstGeom>
        </p:spPr>
      </p:pic>
    </p:spTree>
    <p:extLst>
      <p:ext uri="{BB962C8B-B14F-4D97-AF65-F5344CB8AC3E}">
        <p14:creationId xmlns:p14="http://schemas.microsoft.com/office/powerpoint/2010/main" val="32348735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A6D48E-9A65-0C5F-D500-102ECE4EF1BC}"/>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663D7C4A-D829-3DDB-A924-1CECE7016CB7}"/>
              </a:ext>
            </a:extLst>
          </p:cNvPr>
          <p:cNvSpPr/>
          <p:nvPr/>
        </p:nvSpPr>
        <p:spPr>
          <a:xfrm>
            <a:off x="0" y="0"/>
            <a:ext cx="9144000" cy="914400"/>
          </a:xfrm>
          <a:custGeom>
            <a:avLst/>
            <a:gdLst/>
            <a:ahLst/>
            <a:cxnLst/>
            <a:rect l="l" t="t" r="r" b="b"/>
            <a:pathLst>
              <a:path w="9144000" h="914400">
                <a:moveTo>
                  <a:pt x="9144000" y="0"/>
                </a:moveTo>
                <a:lnTo>
                  <a:pt x="0" y="0"/>
                </a:lnTo>
                <a:lnTo>
                  <a:pt x="0" y="914400"/>
                </a:lnTo>
                <a:lnTo>
                  <a:pt x="9144000" y="914400"/>
                </a:lnTo>
                <a:lnTo>
                  <a:pt x="9144000" y="0"/>
                </a:lnTo>
                <a:close/>
              </a:path>
            </a:pathLst>
          </a:custGeom>
          <a:solidFill>
            <a:srgbClr val="F1F1F1"/>
          </a:solidFill>
        </p:spPr>
        <p:txBody>
          <a:bodyPr wrap="square" lIns="0" tIns="0" rIns="0" bIns="0" rtlCol="0"/>
          <a:lstStyle/>
          <a:p>
            <a:endParaRPr/>
          </a:p>
        </p:txBody>
      </p:sp>
      <p:sp>
        <p:nvSpPr>
          <p:cNvPr id="3" name="object 3">
            <a:extLst>
              <a:ext uri="{FF2B5EF4-FFF2-40B4-BE49-F238E27FC236}">
                <a16:creationId xmlns:a16="http://schemas.microsoft.com/office/drawing/2014/main" id="{8486227F-638E-07F3-3FFA-7D3DDFB3711C}"/>
              </a:ext>
            </a:extLst>
          </p:cNvPr>
          <p:cNvSpPr txBox="1">
            <a:spLocks noGrp="1"/>
          </p:cNvSpPr>
          <p:nvPr>
            <p:ph type="title"/>
          </p:nvPr>
        </p:nvSpPr>
        <p:spPr>
          <a:prstGeom prst="rect">
            <a:avLst/>
          </a:prstGeom>
        </p:spPr>
        <p:txBody>
          <a:bodyPr vert="horz" wrap="square" lIns="0" tIns="12065" rIns="0" bIns="0" rtlCol="0">
            <a:spAutoFit/>
          </a:bodyPr>
          <a:lstStyle/>
          <a:p>
            <a:pPr marL="12700">
              <a:lnSpc>
                <a:spcPct val="100000"/>
              </a:lnSpc>
              <a:spcBef>
                <a:spcPts val="95"/>
              </a:spcBef>
            </a:pPr>
            <a:r>
              <a:rPr lang="de-DE" spc="-10" dirty="0"/>
              <a:t>Entwicklungsschritte - Erste Spielfigur</a:t>
            </a:r>
            <a:endParaRPr spc="-10" dirty="0"/>
          </a:p>
        </p:txBody>
      </p:sp>
      <p:sp>
        <p:nvSpPr>
          <p:cNvPr id="4" name="object 4">
            <a:extLst>
              <a:ext uri="{FF2B5EF4-FFF2-40B4-BE49-F238E27FC236}">
                <a16:creationId xmlns:a16="http://schemas.microsoft.com/office/drawing/2014/main" id="{2D5F5138-871F-6E85-DE73-11B9FC4FAED7}"/>
              </a:ext>
            </a:extLst>
          </p:cNvPr>
          <p:cNvSpPr/>
          <p:nvPr/>
        </p:nvSpPr>
        <p:spPr>
          <a:xfrm>
            <a:off x="0" y="6400800"/>
            <a:ext cx="9144000" cy="457200"/>
          </a:xfrm>
          <a:custGeom>
            <a:avLst/>
            <a:gdLst/>
            <a:ahLst/>
            <a:cxnLst/>
            <a:rect l="l" t="t" r="r" b="b"/>
            <a:pathLst>
              <a:path w="9144000" h="457200">
                <a:moveTo>
                  <a:pt x="9144000" y="0"/>
                </a:moveTo>
                <a:lnTo>
                  <a:pt x="6477000" y="0"/>
                </a:lnTo>
                <a:lnTo>
                  <a:pt x="0" y="0"/>
                </a:lnTo>
                <a:lnTo>
                  <a:pt x="0" y="457200"/>
                </a:lnTo>
                <a:lnTo>
                  <a:pt x="6477000" y="457200"/>
                </a:lnTo>
                <a:lnTo>
                  <a:pt x="9144000" y="457200"/>
                </a:lnTo>
                <a:lnTo>
                  <a:pt x="9144000" y="0"/>
                </a:lnTo>
                <a:close/>
              </a:path>
            </a:pathLst>
          </a:custGeom>
          <a:solidFill>
            <a:srgbClr val="F1F1F1"/>
          </a:solidFill>
        </p:spPr>
        <p:txBody>
          <a:bodyPr wrap="square" lIns="0" tIns="0" rIns="0" bIns="0" rtlCol="0"/>
          <a:lstStyle/>
          <a:p>
            <a:endParaRPr/>
          </a:p>
        </p:txBody>
      </p:sp>
      <p:sp>
        <p:nvSpPr>
          <p:cNvPr id="8" name="object 8">
            <a:extLst>
              <a:ext uri="{FF2B5EF4-FFF2-40B4-BE49-F238E27FC236}">
                <a16:creationId xmlns:a16="http://schemas.microsoft.com/office/drawing/2014/main" id="{898FFE3B-BE04-193F-407C-A4F2AC3043CB}"/>
              </a:ext>
            </a:extLst>
          </p:cNvPr>
          <p:cNvSpPr txBox="1">
            <a:spLocks noGrp="1"/>
          </p:cNvSpPr>
          <p:nvPr>
            <p:ph type="sldNum" sz="quarter" idx="7"/>
          </p:nvPr>
        </p:nvSpPr>
        <p:spPr>
          <a:prstGeom prst="rect">
            <a:avLst/>
          </a:prstGeom>
        </p:spPr>
        <p:txBody>
          <a:bodyPr vert="horz" wrap="square" lIns="0" tIns="0" rIns="0" bIns="0" rtlCol="0">
            <a:spAutoFit/>
          </a:bodyPr>
          <a:lstStyle/>
          <a:p>
            <a:pPr marL="55244">
              <a:lnSpc>
                <a:spcPts val="1425"/>
              </a:lnSpc>
            </a:pPr>
            <a:r>
              <a:rPr dirty="0"/>
              <a:t>Folie</a:t>
            </a:r>
            <a:r>
              <a:rPr spc="-15" dirty="0"/>
              <a:t> </a:t>
            </a:r>
            <a:fld id="{81D60167-4931-47E6-BA6A-407CBD079E47}" type="slidenum">
              <a:rPr spc="-50" dirty="0"/>
              <a:t>6</a:t>
            </a:fld>
            <a:endParaRPr spc="-50" dirty="0"/>
          </a:p>
        </p:txBody>
      </p:sp>
      <p:pic>
        <p:nvPicPr>
          <p:cNvPr id="2050" name="Picture 2">
            <a:extLst>
              <a:ext uri="{FF2B5EF4-FFF2-40B4-BE49-F238E27FC236}">
                <a16:creationId xmlns:a16="http://schemas.microsoft.com/office/drawing/2014/main" id="{3801F003-9EC3-EF4C-2AF5-150113CE3C6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336675"/>
            <a:ext cx="9144000" cy="41830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391277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4116AD-6667-55AD-1D82-AC68790922A8}"/>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C203BB87-8B86-57AE-B8CA-319E48F08DDB}"/>
              </a:ext>
            </a:extLst>
          </p:cNvPr>
          <p:cNvSpPr/>
          <p:nvPr/>
        </p:nvSpPr>
        <p:spPr>
          <a:xfrm>
            <a:off x="0" y="0"/>
            <a:ext cx="9144000" cy="914400"/>
          </a:xfrm>
          <a:custGeom>
            <a:avLst/>
            <a:gdLst/>
            <a:ahLst/>
            <a:cxnLst/>
            <a:rect l="l" t="t" r="r" b="b"/>
            <a:pathLst>
              <a:path w="9144000" h="914400">
                <a:moveTo>
                  <a:pt x="9144000" y="0"/>
                </a:moveTo>
                <a:lnTo>
                  <a:pt x="0" y="0"/>
                </a:lnTo>
                <a:lnTo>
                  <a:pt x="0" y="914400"/>
                </a:lnTo>
                <a:lnTo>
                  <a:pt x="9144000" y="914400"/>
                </a:lnTo>
                <a:lnTo>
                  <a:pt x="9144000" y="0"/>
                </a:lnTo>
                <a:close/>
              </a:path>
            </a:pathLst>
          </a:custGeom>
          <a:solidFill>
            <a:srgbClr val="F1F1F1"/>
          </a:solidFill>
        </p:spPr>
        <p:txBody>
          <a:bodyPr wrap="square" lIns="0" tIns="0" rIns="0" bIns="0" rtlCol="0"/>
          <a:lstStyle/>
          <a:p>
            <a:endParaRPr/>
          </a:p>
        </p:txBody>
      </p:sp>
      <p:sp>
        <p:nvSpPr>
          <p:cNvPr id="3" name="object 3">
            <a:extLst>
              <a:ext uri="{FF2B5EF4-FFF2-40B4-BE49-F238E27FC236}">
                <a16:creationId xmlns:a16="http://schemas.microsoft.com/office/drawing/2014/main" id="{024004F4-FE7B-1C49-D511-974076B0EFCA}"/>
              </a:ext>
            </a:extLst>
          </p:cNvPr>
          <p:cNvSpPr txBox="1">
            <a:spLocks noGrp="1"/>
          </p:cNvSpPr>
          <p:nvPr>
            <p:ph type="title"/>
          </p:nvPr>
        </p:nvSpPr>
        <p:spPr>
          <a:xfrm>
            <a:off x="527100" y="221691"/>
            <a:ext cx="8223884" cy="443070"/>
          </a:xfrm>
          <a:prstGeom prst="rect">
            <a:avLst/>
          </a:prstGeom>
        </p:spPr>
        <p:txBody>
          <a:bodyPr vert="horz" wrap="square" lIns="0" tIns="12065" rIns="0" bIns="0" rtlCol="0">
            <a:spAutoFit/>
          </a:bodyPr>
          <a:lstStyle/>
          <a:p>
            <a:pPr marL="12700">
              <a:lnSpc>
                <a:spcPct val="100000"/>
              </a:lnSpc>
              <a:spcBef>
                <a:spcPts val="95"/>
              </a:spcBef>
            </a:pPr>
            <a:r>
              <a:rPr lang="de-DE" sz="2800" b="0" i="0" dirty="0">
                <a:solidFill>
                  <a:srgbClr val="000000"/>
                </a:solidFill>
                <a:effectLst/>
                <a:latin typeface="Lato" panose="020F0502020204030203" pitchFamily="34" charset="0"/>
              </a:rPr>
              <a:t>Entwicklungsprozess relevante Features</a:t>
            </a:r>
            <a:endParaRPr spc="-10" dirty="0"/>
          </a:p>
        </p:txBody>
      </p:sp>
      <p:sp>
        <p:nvSpPr>
          <p:cNvPr id="4" name="object 4">
            <a:extLst>
              <a:ext uri="{FF2B5EF4-FFF2-40B4-BE49-F238E27FC236}">
                <a16:creationId xmlns:a16="http://schemas.microsoft.com/office/drawing/2014/main" id="{17926D0C-4FB3-B8BF-7793-17A8578EF0CC}"/>
              </a:ext>
            </a:extLst>
          </p:cNvPr>
          <p:cNvSpPr/>
          <p:nvPr/>
        </p:nvSpPr>
        <p:spPr>
          <a:xfrm>
            <a:off x="0" y="6400800"/>
            <a:ext cx="9144000" cy="457200"/>
          </a:xfrm>
          <a:custGeom>
            <a:avLst/>
            <a:gdLst/>
            <a:ahLst/>
            <a:cxnLst/>
            <a:rect l="l" t="t" r="r" b="b"/>
            <a:pathLst>
              <a:path w="9144000" h="457200">
                <a:moveTo>
                  <a:pt x="9144000" y="0"/>
                </a:moveTo>
                <a:lnTo>
                  <a:pt x="6477000" y="0"/>
                </a:lnTo>
                <a:lnTo>
                  <a:pt x="0" y="0"/>
                </a:lnTo>
                <a:lnTo>
                  <a:pt x="0" y="457200"/>
                </a:lnTo>
                <a:lnTo>
                  <a:pt x="6477000" y="457200"/>
                </a:lnTo>
                <a:lnTo>
                  <a:pt x="9144000" y="457200"/>
                </a:lnTo>
                <a:lnTo>
                  <a:pt x="9144000" y="0"/>
                </a:lnTo>
                <a:close/>
              </a:path>
            </a:pathLst>
          </a:custGeom>
          <a:solidFill>
            <a:srgbClr val="F1F1F1"/>
          </a:solidFill>
        </p:spPr>
        <p:txBody>
          <a:bodyPr wrap="square" lIns="0" tIns="0" rIns="0" bIns="0" rtlCol="0"/>
          <a:lstStyle/>
          <a:p>
            <a:endParaRPr/>
          </a:p>
        </p:txBody>
      </p:sp>
      <p:sp>
        <p:nvSpPr>
          <p:cNvPr id="6" name="object 6">
            <a:extLst>
              <a:ext uri="{FF2B5EF4-FFF2-40B4-BE49-F238E27FC236}">
                <a16:creationId xmlns:a16="http://schemas.microsoft.com/office/drawing/2014/main" id="{3220561F-BDF3-02E2-10CD-C0B026BAF8B7}"/>
              </a:ext>
            </a:extLst>
          </p:cNvPr>
          <p:cNvSpPr txBox="1"/>
          <p:nvPr/>
        </p:nvSpPr>
        <p:spPr>
          <a:xfrm>
            <a:off x="544033" y="1219200"/>
            <a:ext cx="7931100" cy="457176"/>
          </a:xfrm>
          <a:prstGeom prst="rect">
            <a:avLst/>
          </a:prstGeom>
        </p:spPr>
        <p:txBody>
          <a:bodyPr vert="horz" wrap="square" lIns="0" tIns="13335" rIns="0" bIns="0" rtlCol="0">
            <a:spAutoFit/>
          </a:bodyPr>
          <a:lstStyle/>
          <a:p>
            <a:pPr marL="12700">
              <a:lnSpc>
                <a:spcPct val="100000"/>
              </a:lnSpc>
              <a:spcBef>
                <a:spcPts val="105"/>
              </a:spcBef>
              <a:buClr>
                <a:srgbClr val="0088CE"/>
              </a:buClr>
              <a:tabLst>
                <a:tab pos="198120" algn="l"/>
              </a:tabLst>
            </a:pPr>
            <a:endParaRPr lang="de-DE" sz="1400" b="1" i="1" spc="-10" dirty="0">
              <a:solidFill>
                <a:srgbClr val="202122"/>
              </a:solidFill>
              <a:effectLst/>
              <a:latin typeface="Arial"/>
              <a:cs typeface="Arial"/>
            </a:endParaRPr>
          </a:p>
          <a:p>
            <a:pPr marL="12700">
              <a:lnSpc>
                <a:spcPct val="100000"/>
              </a:lnSpc>
              <a:spcBef>
                <a:spcPts val="105"/>
              </a:spcBef>
              <a:buClr>
                <a:srgbClr val="0088CE"/>
              </a:buClr>
              <a:tabLst>
                <a:tab pos="198120" algn="l"/>
              </a:tabLst>
            </a:pPr>
            <a:endParaRPr lang="de-DE" sz="1400" spc="-10" dirty="0">
              <a:latin typeface="Arial"/>
              <a:cs typeface="Arial"/>
            </a:endParaRPr>
          </a:p>
        </p:txBody>
      </p:sp>
      <p:sp>
        <p:nvSpPr>
          <p:cNvPr id="8" name="object 8">
            <a:extLst>
              <a:ext uri="{FF2B5EF4-FFF2-40B4-BE49-F238E27FC236}">
                <a16:creationId xmlns:a16="http://schemas.microsoft.com/office/drawing/2014/main" id="{B3EF7092-02CD-EF14-4BE5-452B9AA4A121}"/>
              </a:ext>
            </a:extLst>
          </p:cNvPr>
          <p:cNvSpPr txBox="1">
            <a:spLocks noGrp="1"/>
          </p:cNvSpPr>
          <p:nvPr>
            <p:ph type="sldNum" sz="quarter" idx="7"/>
          </p:nvPr>
        </p:nvSpPr>
        <p:spPr>
          <a:prstGeom prst="rect">
            <a:avLst/>
          </a:prstGeom>
        </p:spPr>
        <p:txBody>
          <a:bodyPr vert="horz" wrap="square" lIns="0" tIns="0" rIns="0" bIns="0" rtlCol="0">
            <a:spAutoFit/>
          </a:bodyPr>
          <a:lstStyle/>
          <a:p>
            <a:pPr marL="55244">
              <a:lnSpc>
                <a:spcPts val="1425"/>
              </a:lnSpc>
            </a:pPr>
            <a:r>
              <a:rPr dirty="0"/>
              <a:t>Folie</a:t>
            </a:r>
            <a:r>
              <a:rPr spc="-15" dirty="0"/>
              <a:t> </a:t>
            </a:r>
            <a:fld id="{81D60167-4931-47E6-BA6A-407CBD079E47}" type="slidenum">
              <a:rPr spc="-50" dirty="0"/>
              <a:t>7</a:t>
            </a:fld>
            <a:endParaRPr spc="-50" dirty="0"/>
          </a:p>
        </p:txBody>
      </p:sp>
      <p:sp>
        <p:nvSpPr>
          <p:cNvPr id="11" name="Textfeld 10">
            <a:extLst>
              <a:ext uri="{FF2B5EF4-FFF2-40B4-BE49-F238E27FC236}">
                <a16:creationId xmlns:a16="http://schemas.microsoft.com/office/drawing/2014/main" id="{17496532-8BCF-81AD-A276-77B8098AC529}"/>
              </a:ext>
            </a:extLst>
          </p:cNvPr>
          <p:cNvSpPr txBox="1"/>
          <p:nvPr/>
        </p:nvSpPr>
        <p:spPr>
          <a:xfrm>
            <a:off x="179966" y="1023284"/>
            <a:ext cx="8295167" cy="5632311"/>
          </a:xfrm>
          <a:prstGeom prst="rect">
            <a:avLst/>
          </a:prstGeom>
          <a:noFill/>
        </p:spPr>
        <p:txBody>
          <a:bodyPr wrap="square">
            <a:spAutoFit/>
          </a:bodyPr>
          <a:lstStyle/>
          <a:p>
            <a:r>
              <a:rPr lang="de-DE" dirty="0">
                <a:latin typeface="Arial" panose="020B0604020202020204" pitchFamily="34" charset="0"/>
                <a:cs typeface="Arial" panose="020B0604020202020204" pitchFamily="34" charset="0"/>
              </a:rPr>
              <a:t>1. Tastatureingaben:</a:t>
            </a:r>
          </a:p>
          <a:p>
            <a:pPr marL="355600" indent="-355600"/>
            <a:r>
              <a:rPr lang="de-DE" dirty="0">
                <a:latin typeface="Arial" panose="020B0604020202020204" pitchFamily="34" charset="0"/>
                <a:cs typeface="Arial" panose="020B0604020202020204" pitchFamily="34" charset="0"/>
              </a:rPr>
              <a:t>   - </a:t>
            </a:r>
            <a:r>
              <a:rPr lang="de-DE" dirty="0" err="1">
                <a:latin typeface="Arial" panose="020B0604020202020204" pitchFamily="34" charset="0"/>
                <a:cs typeface="Arial" panose="020B0604020202020204" pitchFamily="34" charset="0"/>
              </a:rPr>
              <a:t>keydown</a:t>
            </a:r>
            <a:r>
              <a:rPr lang="de-DE" dirty="0">
                <a:latin typeface="Arial" panose="020B0604020202020204" pitchFamily="34" charset="0"/>
                <a:cs typeface="Arial" panose="020B0604020202020204" pitchFamily="34" charset="0"/>
              </a:rPr>
              <a:t>-Event: beim Drücken einer Taste, wird das entsprechende </a:t>
            </a:r>
            <a:r>
              <a:rPr lang="de-DE" dirty="0" err="1">
                <a:latin typeface="Arial" panose="020B0604020202020204" pitchFamily="34" charset="0"/>
                <a:cs typeface="Arial" panose="020B0604020202020204" pitchFamily="34" charset="0"/>
              </a:rPr>
              <a:t>Flag</a:t>
            </a:r>
            <a:r>
              <a:rPr lang="de-DE" dirty="0">
                <a:latin typeface="Arial" panose="020B0604020202020204" pitchFamily="34" charset="0"/>
                <a:cs typeface="Arial" panose="020B0604020202020204" pitchFamily="34" charset="0"/>
              </a:rPr>
              <a:t> in `</a:t>
            </a:r>
            <a:r>
              <a:rPr lang="de-DE" dirty="0" err="1">
                <a:latin typeface="Arial" panose="020B0604020202020204" pitchFamily="34" charset="0"/>
                <a:cs typeface="Arial" panose="020B0604020202020204" pitchFamily="34" charset="0"/>
              </a:rPr>
              <a:t>this.keys</a:t>
            </a:r>
            <a:r>
              <a:rPr lang="de-DE" dirty="0">
                <a:latin typeface="Arial" panose="020B0604020202020204" pitchFamily="34" charset="0"/>
                <a:cs typeface="Arial" panose="020B0604020202020204" pitchFamily="34" charset="0"/>
              </a:rPr>
              <a:t>` auf `</a:t>
            </a:r>
            <a:r>
              <a:rPr lang="de-DE" dirty="0" err="1">
                <a:latin typeface="Arial" panose="020B0604020202020204" pitchFamily="34" charset="0"/>
                <a:cs typeface="Arial" panose="020B0604020202020204" pitchFamily="34" charset="0"/>
              </a:rPr>
              <a:t>true</a:t>
            </a:r>
            <a:r>
              <a:rPr lang="de-DE" dirty="0">
                <a:latin typeface="Arial" panose="020B0604020202020204" pitchFamily="34" charset="0"/>
                <a:cs typeface="Arial" panose="020B0604020202020204" pitchFamily="34" charset="0"/>
              </a:rPr>
              <a:t>` gesetzt. Z.B. Taste 'd‘ = Bewegung rechts und der Geh-Sound wird abgespielt.</a:t>
            </a:r>
          </a:p>
          <a:p>
            <a:pPr marL="355600" indent="-355600"/>
            <a:r>
              <a:rPr lang="de-DE" dirty="0">
                <a:latin typeface="Arial" panose="020B0604020202020204" pitchFamily="34" charset="0"/>
                <a:cs typeface="Arial" panose="020B0604020202020204" pitchFamily="34" charset="0"/>
              </a:rPr>
              <a:t>   - </a:t>
            </a:r>
            <a:r>
              <a:rPr lang="de-DE" dirty="0" err="1">
                <a:latin typeface="Arial" panose="020B0604020202020204" pitchFamily="34" charset="0"/>
                <a:cs typeface="Arial" panose="020B0604020202020204" pitchFamily="34" charset="0"/>
              </a:rPr>
              <a:t>keyup</a:t>
            </a:r>
            <a:r>
              <a:rPr lang="de-DE" dirty="0">
                <a:latin typeface="Arial" panose="020B0604020202020204" pitchFamily="34" charset="0"/>
                <a:cs typeface="Arial" panose="020B0604020202020204" pitchFamily="34" charset="0"/>
              </a:rPr>
              <a:t>-Event: beim Loslassen einer Taste, wird das entsprechende </a:t>
            </a:r>
            <a:r>
              <a:rPr lang="de-DE" dirty="0" err="1">
                <a:latin typeface="Arial" panose="020B0604020202020204" pitchFamily="34" charset="0"/>
                <a:cs typeface="Arial" panose="020B0604020202020204" pitchFamily="34" charset="0"/>
              </a:rPr>
              <a:t>Flag</a:t>
            </a:r>
            <a:r>
              <a:rPr lang="de-DE" dirty="0">
                <a:latin typeface="Arial" panose="020B0604020202020204" pitchFamily="34" charset="0"/>
                <a:cs typeface="Arial" panose="020B0604020202020204" pitchFamily="34" charset="0"/>
              </a:rPr>
              <a:t> in `</a:t>
            </a:r>
            <a:r>
              <a:rPr lang="de-DE" dirty="0" err="1">
                <a:latin typeface="Arial" panose="020B0604020202020204" pitchFamily="34" charset="0"/>
                <a:cs typeface="Arial" panose="020B0604020202020204" pitchFamily="34" charset="0"/>
              </a:rPr>
              <a:t>this.keys</a:t>
            </a:r>
            <a:r>
              <a:rPr lang="de-DE" dirty="0">
                <a:latin typeface="Arial" panose="020B0604020202020204" pitchFamily="34" charset="0"/>
                <a:cs typeface="Arial" panose="020B0604020202020204" pitchFamily="34" charset="0"/>
              </a:rPr>
              <a:t>` auf `</a:t>
            </a:r>
            <a:r>
              <a:rPr lang="de-DE" dirty="0" err="1">
                <a:latin typeface="Arial" panose="020B0604020202020204" pitchFamily="34" charset="0"/>
                <a:cs typeface="Arial" panose="020B0604020202020204" pitchFamily="34" charset="0"/>
              </a:rPr>
              <a:t>false</a:t>
            </a:r>
            <a:r>
              <a:rPr lang="de-DE" dirty="0">
                <a:latin typeface="Arial" panose="020B0604020202020204" pitchFamily="34" charset="0"/>
                <a:cs typeface="Arial" panose="020B0604020202020204" pitchFamily="34" charset="0"/>
              </a:rPr>
              <a:t>` gesetzt und die Bewegung bzw. der Sound wird gestoppt.</a:t>
            </a:r>
          </a:p>
          <a:p>
            <a:endParaRPr lang="de-DE" dirty="0">
              <a:latin typeface="Arial" panose="020B0604020202020204" pitchFamily="34" charset="0"/>
              <a:cs typeface="Arial" panose="020B0604020202020204" pitchFamily="34" charset="0"/>
            </a:endParaRPr>
          </a:p>
          <a:p>
            <a:r>
              <a:rPr lang="de-DE" dirty="0">
                <a:latin typeface="Arial" panose="020B0604020202020204" pitchFamily="34" charset="0"/>
                <a:cs typeface="Arial" panose="020B0604020202020204" pitchFamily="34" charset="0"/>
              </a:rPr>
              <a:t>2. Bewegungslogik:</a:t>
            </a:r>
          </a:p>
          <a:p>
            <a:pPr marL="355600" indent="-355600"/>
            <a:r>
              <a:rPr lang="de-DE" dirty="0">
                <a:latin typeface="Arial" panose="020B0604020202020204" pitchFamily="34" charset="0"/>
                <a:cs typeface="Arial" panose="020B0604020202020204" pitchFamily="34" charset="0"/>
              </a:rPr>
              <a:t>   - </a:t>
            </a:r>
            <a:r>
              <a:rPr lang="de-DE" b="1" dirty="0">
                <a:latin typeface="Arial" panose="020B0604020202020204" pitchFamily="34" charset="0"/>
                <a:cs typeface="Arial" panose="020B0604020202020204" pitchFamily="34" charset="0"/>
              </a:rPr>
              <a:t>Laufen</a:t>
            </a:r>
            <a:r>
              <a:rPr lang="de-DE" dirty="0">
                <a:latin typeface="Arial" panose="020B0604020202020204" pitchFamily="34" charset="0"/>
                <a:cs typeface="Arial" panose="020B0604020202020204" pitchFamily="34" charset="0"/>
              </a:rPr>
              <a:t>: Wenn `</a:t>
            </a:r>
            <a:r>
              <a:rPr lang="de-DE" dirty="0" err="1">
                <a:latin typeface="Arial" panose="020B0604020202020204" pitchFamily="34" charset="0"/>
                <a:cs typeface="Arial" panose="020B0604020202020204" pitchFamily="34" charset="0"/>
              </a:rPr>
              <a:t>this.keys.d.pressed</a:t>
            </a:r>
            <a:r>
              <a:rPr lang="de-DE" dirty="0">
                <a:latin typeface="Arial" panose="020B0604020202020204" pitchFamily="34" charset="0"/>
                <a:cs typeface="Arial" panose="020B0604020202020204" pitchFamily="34" charset="0"/>
              </a:rPr>
              <a:t>` wahr ist, wird die horizontale Geschwindigkeit (`_</a:t>
            </a:r>
            <a:r>
              <a:rPr lang="de-DE" dirty="0" err="1">
                <a:latin typeface="Arial" panose="020B0604020202020204" pitchFamily="34" charset="0"/>
                <a:cs typeface="Arial" panose="020B0604020202020204" pitchFamily="34" charset="0"/>
              </a:rPr>
              <a:t>velocityX</a:t>
            </a:r>
            <a:r>
              <a:rPr lang="de-DE" dirty="0">
                <a:latin typeface="Arial" panose="020B0604020202020204" pitchFamily="34" charset="0"/>
                <a:cs typeface="Arial" panose="020B0604020202020204" pitchFamily="34" charset="0"/>
              </a:rPr>
              <a:t>`) auf 1 gesetzt, Spieler bewegt sich nach rechts. Wenn `</a:t>
            </a:r>
            <a:r>
              <a:rPr lang="de-DE" dirty="0" err="1">
                <a:latin typeface="Arial" panose="020B0604020202020204" pitchFamily="34" charset="0"/>
                <a:cs typeface="Arial" panose="020B0604020202020204" pitchFamily="34" charset="0"/>
              </a:rPr>
              <a:t>this.keys.a.pressed</a:t>
            </a:r>
            <a:r>
              <a:rPr lang="de-DE" dirty="0">
                <a:latin typeface="Arial" panose="020B0604020202020204" pitchFamily="34" charset="0"/>
                <a:cs typeface="Arial" panose="020B0604020202020204" pitchFamily="34" charset="0"/>
              </a:rPr>
              <a:t>` wahr ist, wird `_</a:t>
            </a:r>
            <a:r>
              <a:rPr lang="de-DE" dirty="0" err="1">
                <a:latin typeface="Arial" panose="020B0604020202020204" pitchFamily="34" charset="0"/>
                <a:cs typeface="Arial" panose="020B0604020202020204" pitchFamily="34" charset="0"/>
              </a:rPr>
              <a:t>velocityX</a:t>
            </a:r>
            <a:r>
              <a:rPr lang="de-DE" dirty="0">
                <a:latin typeface="Arial" panose="020B0604020202020204" pitchFamily="34" charset="0"/>
                <a:cs typeface="Arial" panose="020B0604020202020204" pitchFamily="34" charset="0"/>
              </a:rPr>
              <a:t>` auf -1 gesetzt, Spieler bewegt sich nach links.</a:t>
            </a:r>
          </a:p>
          <a:p>
            <a:pPr marL="355600" indent="-355600"/>
            <a:r>
              <a:rPr lang="de-DE" dirty="0">
                <a:latin typeface="Arial" panose="020B0604020202020204" pitchFamily="34" charset="0"/>
                <a:cs typeface="Arial" panose="020B0604020202020204" pitchFamily="34" charset="0"/>
              </a:rPr>
              <a:t>   - </a:t>
            </a:r>
            <a:r>
              <a:rPr lang="de-DE" b="1" dirty="0">
                <a:latin typeface="Arial" panose="020B0604020202020204" pitchFamily="34" charset="0"/>
                <a:cs typeface="Arial" panose="020B0604020202020204" pitchFamily="34" charset="0"/>
              </a:rPr>
              <a:t>Sprunglogik</a:t>
            </a:r>
            <a:r>
              <a:rPr lang="de-DE" dirty="0">
                <a:latin typeface="Arial" panose="020B0604020202020204" pitchFamily="34" charset="0"/>
                <a:cs typeface="Arial" panose="020B0604020202020204" pitchFamily="34" charset="0"/>
              </a:rPr>
              <a:t>: Wenn die Taste 'w' gedrückt wird und der Spieler springen kann (`</a:t>
            </a:r>
            <a:r>
              <a:rPr lang="de-DE" dirty="0" err="1">
                <a:latin typeface="Arial" panose="020B0604020202020204" pitchFamily="34" charset="0"/>
                <a:cs typeface="Arial" panose="020B0604020202020204" pitchFamily="34" charset="0"/>
              </a:rPr>
              <a:t>canJump</a:t>
            </a:r>
            <a:r>
              <a:rPr lang="de-DE" dirty="0">
                <a:latin typeface="Arial" panose="020B0604020202020204" pitchFamily="34" charset="0"/>
                <a:cs typeface="Arial" panose="020B0604020202020204" pitchFamily="34" charset="0"/>
              </a:rPr>
              <a:t>`), wird die Sprungdauer berechnet und die vertikale Geschwindigkeit (`_</a:t>
            </a:r>
            <a:r>
              <a:rPr lang="de-DE" dirty="0" err="1">
                <a:latin typeface="Arial" panose="020B0604020202020204" pitchFamily="34" charset="0"/>
                <a:cs typeface="Arial" panose="020B0604020202020204" pitchFamily="34" charset="0"/>
              </a:rPr>
              <a:t>velocityY</a:t>
            </a:r>
            <a:r>
              <a:rPr lang="de-DE" dirty="0">
                <a:latin typeface="Arial" panose="020B0604020202020204" pitchFamily="34" charset="0"/>
                <a:cs typeface="Arial" panose="020B0604020202020204" pitchFamily="34" charset="0"/>
              </a:rPr>
              <a:t>`) entsprechend angepasst, um den Spieler springen zu lassen.</a:t>
            </a:r>
          </a:p>
          <a:p>
            <a:pPr marL="355600" indent="-355600"/>
            <a:r>
              <a:rPr lang="de-DE" dirty="0">
                <a:latin typeface="Arial" panose="020B0604020202020204" pitchFamily="34" charset="0"/>
                <a:cs typeface="Arial" panose="020B0604020202020204" pitchFamily="34" charset="0"/>
              </a:rPr>
              <a:t>  - </a:t>
            </a:r>
            <a:r>
              <a:rPr lang="de-DE" b="1" dirty="0">
                <a:latin typeface="Arial" panose="020B0604020202020204" pitchFamily="34" charset="0"/>
                <a:cs typeface="Arial" panose="020B0604020202020204" pitchFamily="34" charset="0"/>
              </a:rPr>
              <a:t>Gravity</a:t>
            </a:r>
            <a:r>
              <a:rPr lang="de-DE" dirty="0">
                <a:latin typeface="Arial" panose="020B0604020202020204" pitchFamily="34" charset="0"/>
                <a:cs typeface="Arial" panose="020B0604020202020204" pitchFamily="34" charset="0"/>
              </a:rPr>
              <a:t>: Die Methode `</a:t>
            </a:r>
            <a:r>
              <a:rPr lang="de-DE" dirty="0" err="1">
                <a:latin typeface="Arial" panose="020B0604020202020204" pitchFamily="34" charset="0"/>
                <a:cs typeface="Arial" panose="020B0604020202020204" pitchFamily="34" charset="0"/>
              </a:rPr>
              <a:t>applyGravity</a:t>
            </a:r>
            <a:r>
              <a:rPr lang="de-DE" dirty="0">
                <a:latin typeface="Arial" panose="020B0604020202020204" pitchFamily="34" charset="0"/>
                <a:cs typeface="Arial" panose="020B0604020202020204" pitchFamily="34" charset="0"/>
              </a:rPr>
              <a:t>` erhöht die vertikale Geschwindigkeit (`_</a:t>
            </a:r>
            <a:r>
              <a:rPr lang="de-DE" dirty="0" err="1">
                <a:latin typeface="Arial" panose="020B0604020202020204" pitchFamily="34" charset="0"/>
                <a:cs typeface="Arial" panose="020B0604020202020204" pitchFamily="34" charset="0"/>
              </a:rPr>
              <a:t>velocityY</a:t>
            </a:r>
            <a:r>
              <a:rPr lang="de-DE" dirty="0">
                <a:latin typeface="Arial" panose="020B0604020202020204" pitchFamily="34" charset="0"/>
                <a:cs typeface="Arial" panose="020B0604020202020204" pitchFamily="34" charset="0"/>
              </a:rPr>
              <a:t>`) kontinuierlich, um die Schwerkraft zu simulieren.</a:t>
            </a:r>
          </a:p>
          <a:p>
            <a:endParaRPr lang="de-DE" dirty="0"/>
          </a:p>
        </p:txBody>
      </p:sp>
    </p:spTree>
    <p:extLst>
      <p:ext uri="{BB962C8B-B14F-4D97-AF65-F5344CB8AC3E}">
        <p14:creationId xmlns:p14="http://schemas.microsoft.com/office/powerpoint/2010/main" val="17559393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D654DF-277B-1EEB-B3E8-E86EAC2D2B51}"/>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1A672A95-5D8B-60EC-683A-4323458804F8}"/>
              </a:ext>
            </a:extLst>
          </p:cNvPr>
          <p:cNvSpPr/>
          <p:nvPr/>
        </p:nvSpPr>
        <p:spPr>
          <a:xfrm>
            <a:off x="0" y="0"/>
            <a:ext cx="9144000" cy="914400"/>
          </a:xfrm>
          <a:custGeom>
            <a:avLst/>
            <a:gdLst/>
            <a:ahLst/>
            <a:cxnLst/>
            <a:rect l="l" t="t" r="r" b="b"/>
            <a:pathLst>
              <a:path w="9144000" h="914400">
                <a:moveTo>
                  <a:pt x="9144000" y="0"/>
                </a:moveTo>
                <a:lnTo>
                  <a:pt x="0" y="0"/>
                </a:lnTo>
                <a:lnTo>
                  <a:pt x="0" y="914400"/>
                </a:lnTo>
                <a:lnTo>
                  <a:pt x="9144000" y="914400"/>
                </a:lnTo>
                <a:lnTo>
                  <a:pt x="9144000" y="0"/>
                </a:lnTo>
                <a:close/>
              </a:path>
            </a:pathLst>
          </a:custGeom>
          <a:solidFill>
            <a:srgbClr val="F1F1F1"/>
          </a:solidFill>
        </p:spPr>
        <p:txBody>
          <a:bodyPr wrap="square" lIns="0" tIns="0" rIns="0" bIns="0" rtlCol="0"/>
          <a:lstStyle/>
          <a:p>
            <a:endParaRPr/>
          </a:p>
        </p:txBody>
      </p:sp>
      <p:sp>
        <p:nvSpPr>
          <p:cNvPr id="3" name="object 3">
            <a:extLst>
              <a:ext uri="{FF2B5EF4-FFF2-40B4-BE49-F238E27FC236}">
                <a16:creationId xmlns:a16="http://schemas.microsoft.com/office/drawing/2014/main" id="{B770508E-3DC3-C963-7B03-05C9B1EA373A}"/>
              </a:ext>
            </a:extLst>
          </p:cNvPr>
          <p:cNvSpPr txBox="1">
            <a:spLocks noGrp="1"/>
          </p:cNvSpPr>
          <p:nvPr>
            <p:ph type="title"/>
          </p:nvPr>
        </p:nvSpPr>
        <p:spPr>
          <a:prstGeom prst="rect">
            <a:avLst/>
          </a:prstGeom>
        </p:spPr>
        <p:txBody>
          <a:bodyPr vert="horz" wrap="square" lIns="0" tIns="12065" rIns="0" bIns="0" rtlCol="0">
            <a:spAutoFit/>
          </a:bodyPr>
          <a:lstStyle/>
          <a:p>
            <a:pPr marL="12700">
              <a:lnSpc>
                <a:spcPct val="100000"/>
              </a:lnSpc>
              <a:spcBef>
                <a:spcPts val="95"/>
              </a:spcBef>
            </a:pPr>
            <a:r>
              <a:rPr lang="de-DE" spc="-10" dirty="0"/>
              <a:t>Entwicklungsschritte – Entwurf Plattformen</a:t>
            </a:r>
            <a:endParaRPr spc="-10" dirty="0"/>
          </a:p>
        </p:txBody>
      </p:sp>
      <p:sp>
        <p:nvSpPr>
          <p:cNvPr id="4" name="object 4">
            <a:extLst>
              <a:ext uri="{FF2B5EF4-FFF2-40B4-BE49-F238E27FC236}">
                <a16:creationId xmlns:a16="http://schemas.microsoft.com/office/drawing/2014/main" id="{900EAF6A-9C4A-3F6A-4667-75AC5BD90E2B}"/>
              </a:ext>
            </a:extLst>
          </p:cNvPr>
          <p:cNvSpPr/>
          <p:nvPr/>
        </p:nvSpPr>
        <p:spPr>
          <a:xfrm>
            <a:off x="0" y="6400800"/>
            <a:ext cx="9144000" cy="457200"/>
          </a:xfrm>
          <a:custGeom>
            <a:avLst/>
            <a:gdLst/>
            <a:ahLst/>
            <a:cxnLst/>
            <a:rect l="l" t="t" r="r" b="b"/>
            <a:pathLst>
              <a:path w="9144000" h="457200">
                <a:moveTo>
                  <a:pt x="9144000" y="0"/>
                </a:moveTo>
                <a:lnTo>
                  <a:pt x="6477000" y="0"/>
                </a:lnTo>
                <a:lnTo>
                  <a:pt x="0" y="0"/>
                </a:lnTo>
                <a:lnTo>
                  <a:pt x="0" y="457200"/>
                </a:lnTo>
                <a:lnTo>
                  <a:pt x="6477000" y="457200"/>
                </a:lnTo>
                <a:lnTo>
                  <a:pt x="9144000" y="457200"/>
                </a:lnTo>
                <a:lnTo>
                  <a:pt x="9144000" y="0"/>
                </a:lnTo>
                <a:close/>
              </a:path>
            </a:pathLst>
          </a:custGeom>
          <a:solidFill>
            <a:srgbClr val="F1F1F1"/>
          </a:solidFill>
        </p:spPr>
        <p:txBody>
          <a:bodyPr wrap="square" lIns="0" tIns="0" rIns="0" bIns="0" rtlCol="0"/>
          <a:lstStyle/>
          <a:p>
            <a:endParaRPr/>
          </a:p>
        </p:txBody>
      </p:sp>
      <p:sp>
        <p:nvSpPr>
          <p:cNvPr id="8" name="object 8">
            <a:extLst>
              <a:ext uri="{FF2B5EF4-FFF2-40B4-BE49-F238E27FC236}">
                <a16:creationId xmlns:a16="http://schemas.microsoft.com/office/drawing/2014/main" id="{2F1018EF-404D-A26F-C11F-6AD3808B9D9F}"/>
              </a:ext>
            </a:extLst>
          </p:cNvPr>
          <p:cNvSpPr txBox="1">
            <a:spLocks noGrp="1"/>
          </p:cNvSpPr>
          <p:nvPr>
            <p:ph type="sldNum" sz="quarter" idx="7"/>
          </p:nvPr>
        </p:nvSpPr>
        <p:spPr>
          <a:prstGeom prst="rect">
            <a:avLst/>
          </a:prstGeom>
        </p:spPr>
        <p:txBody>
          <a:bodyPr vert="horz" wrap="square" lIns="0" tIns="0" rIns="0" bIns="0" rtlCol="0">
            <a:spAutoFit/>
          </a:bodyPr>
          <a:lstStyle/>
          <a:p>
            <a:pPr marL="55244">
              <a:lnSpc>
                <a:spcPts val="1425"/>
              </a:lnSpc>
            </a:pPr>
            <a:r>
              <a:rPr dirty="0"/>
              <a:t>Folie</a:t>
            </a:r>
            <a:r>
              <a:rPr spc="-15" dirty="0"/>
              <a:t> </a:t>
            </a:r>
            <a:fld id="{81D60167-4931-47E6-BA6A-407CBD079E47}" type="slidenum">
              <a:rPr spc="-50" dirty="0"/>
              <a:t>8</a:t>
            </a:fld>
            <a:endParaRPr spc="-50" dirty="0"/>
          </a:p>
        </p:txBody>
      </p:sp>
      <p:pic>
        <p:nvPicPr>
          <p:cNvPr id="5" name="Grafik 4">
            <a:extLst>
              <a:ext uri="{FF2B5EF4-FFF2-40B4-BE49-F238E27FC236}">
                <a16:creationId xmlns:a16="http://schemas.microsoft.com/office/drawing/2014/main" id="{665463B7-C7EB-6929-620E-5712113F4D7E}"/>
              </a:ext>
            </a:extLst>
          </p:cNvPr>
          <p:cNvPicPr>
            <a:picLocks noChangeAspect="1"/>
          </p:cNvPicPr>
          <p:nvPr/>
        </p:nvPicPr>
        <p:blipFill>
          <a:blip r:embed="rId4"/>
          <a:stretch>
            <a:fillRect/>
          </a:stretch>
        </p:blipFill>
        <p:spPr>
          <a:xfrm>
            <a:off x="0" y="1347128"/>
            <a:ext cx="9144000" cy="4163743"/>
          </a:xfrm>
          <a:prstGeom prst="rect">
            <a:avLst/>
          </a:prstGeom>
        </p:spPr>
      </p:pic>
      <p:pic>
        <p:nvPicPr>
          <p:cNvPr id="6" name="Stand20.11">
            <a:hlinkClick r:id="" action="ppaction://media"/>
            <a:extLst>
              <a:ext uri="{FF2B5EF4-FFF2-40B4-BE49-F238E27FC236}">
                <a16:creationId xmlns:a16="http://schemas.microsoft.com/office/drawing/2014/main" id="{9A293653-6D27-B241-FBBF-675CF4884EC0}"/>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857250"/>
            <a:ext cx="9144000" cy="5143500"/>
          </a:xfrm>
          <a:prstGeom prst="rect">
            <a:avLst/>
          </a:prstGeom>
        </p:spPr>
      </p:pic>
      <p:pic>
        <p:nvPicPr>
          <p:cNvPr id="7" name="Stand20.11">
            <a:hlinkClick r:id="" action="ppaction://media"/>
            <a:extLst>
              <a:ext uri="{FF2B5EF4-FFF2-40B4-BE49-F238E27FC236}">
                <a16:creationId xmlns:a16="http://schemas.microsoft.com/office/drawing/2014/main" id="{81C1DAB4-6E13-809D-9D53-5FAD09A4CDE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857250"/>
            <a:ext cx="9144000" cy="5143500"/>
          </a:xfrm>
          <a:prstGeom prst="rect">
            <a:avLst/>
          </a:prstGeom>
        </p:spPr>
      </p:pic>
      <p:sp>
        <p:nvSpPr>
          <p:cNvPr id="9" name="Textfeld 8">
            <a:extLst>
              <a:ext uri="{FF2B5EF4-FFF2-40B4-BE49-F238E27FC236}">
                <a16:creationId xmlns:a16="http://schemas.microsoft.com/office/drawing/2014/main" id="{354E408E-4BB5-F07F-8F8E-CAF0DF2E48B0}"/>
              </a:ext>
            </a:extLst>
          </p:cNvPr>
          <p:cNvSpPr txBox="1"/>
          <p:nvPr/>
        </p:nvSpPr>
        <p:spPr>
          <a:xfrm>
            <a:off x="683568" y="6090866"/>
            <a:ext cx="2592288" cy="369332"/>
          </a:xfrm>
          <a:prstGeom prst="rect">
            <a:avLst/>
          </a:prstGeom>
          <a:noFill/>
        </p:spPr>
        <p:txBody>
          <a:bodyPr wrap="square" rtlCol="0">
            <a:spAutoFit/>
          </a:bodyPr>
          <a:lstStyle/>
          <a:p>
            <a:r>
              <a:rPr lang="de-DE" dirty="0"/>
              <a:t>Stand 20.11.2024</a:t>
            </a:r>
          </a:p>
        </p:txBody>
      </p:sp>
    </p:spTree>
    <p:extLst>
      <p:ext uri="{BB962C8B-B14F-4D97-AF65-F5344CB8AC3E}">
        <p14:creationId xmlns:p14="http://schemas.microsoft.com/office/powerpoint/2010/main" val="32808440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417"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1417"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6"/>
                </p:tgtEl>
              </p:cMediaNode>
            </p:video>
            <p:seq concurrent="1" nextAc="seek">
              <p:cTn id="12" restart="whenNotActive" fill="hold" evtFilter="cancelBubble" nodeType="interactiveSeq">
                <p:stCondLst>
                  <p:cond evt="onClick" delay="0">
                    <p:tgtEl>
                      <p:spTgt spid="6"/>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6"/>
                                        </p:tgtEl>
                                      </p:cBhvr>
                                    </p:cmd>
                                  </p:childTnLst>
                                </p:cTn>
                              </p:par>
                            </p:childTnLst>
                          </p:cTn>
                        </p:par>
                      </p:childTnLst>
                    </p:cTn>
                  </p:par>
                </p:childTnLst>
              </p:cTn>
              <p:nextCondLst>
                <p:cond evt="onClick" delay="0">
                  <p:tgtEl>
                    <p:spTgt spid="6"/>
                  </p:tgtEl>
                </p:cond>
              </p:nextCondLst>
            </p:seq>
            <p:video>
              <p:cMediaNode vol="80000">
                <p:cTn id="17" fill="hold" display="0">
                  <p:stCondLst>
                    <p:cond delay="indefinite"/>
                  </p:stCondLst>
                </p:cTn>
                <p:tgtEl>
                  <p:spTgt spid="7"/>
                </p:tgtEl>
              </p:cMediaNode>
            </p:video>
            <p:seq concurrent="1" nextAc="seek">
              <p:cTn id="18" restart="whenNotActive" fill="hold" evtFilter="cancelBubble" nodeType="interactiveSeq">
                <p:stCondLst>
                  <p:cond evt="onClick" delay="0">
                    <p:tgtEl>
                      <p:spTgt spid="7"/>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8A8E26-26A7-FC41-0FDA-704B414F5ADF}"/>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E4C2B036-6B32-CB5A-49F1-1FB9702A6441}"/>
              </a:ext>
            </a:extLst>
          </p:cNvPr>
          <p:cNvSpPr/>
          <p:nvPr/>
        </p:nvSpPr>
        <p:spPr>
          <a:xfrm>
            <a:off x="0" y="0"/>
            <a:ext cx="9144000" cy="914400"/>
          </a:xfrm>
          <a:custGeom>
            <a:avLst/>
            <a:gdLst/>
            <a:ahLst/>
            <a:cxnLst/>
            <a:rect l="l" t="t" r="r" b="b"/>
            <a:pathLst>
              <a:path w="9144000" h="914400">
                <a:moveTo>
                  <a:pt x="9144000" y="0"/>
                </a:moveTo>
                <a:lnTo>
                  <a:pt x="0" y="0"/>
                </a:lnTo>
                <a:lnTo>
                  <a:pt x="0" y="914400"/>
                </a:lnTo>
                <a:lnTo>
                  <a:pt x="9144000" y="914400"/>
                </a:lnTo>
                <a:lnTo>
                  <a:pt x="9144000" y="0"/>
                </a:lnTo>
                <a:close/>
              </a:path>
            </a:pathLst>
          </a:custGeom>
          <a:solidFill>
            <a:srgbClr val="F1F1F1"/>
          </a:solidFill>
        </p:spPr>
        <p:txBody>
          <a:bodyPr wrap="square" lIns="0" tIns="0" rIns="0" bIns="0" rtlCol="0"/>
          <a:lstStyle/>
          <a:p>
            <a:endParaRPr/>
          </a:p>
        </p:txBody>
      </p:sp>
      <p:sp>
        <p:nvSpPr>
          <p:cNvPr id="3" name="object 3">
            <a:extLst>
              <a:ext uri="{FF2B5EF4-FFF2-40B4-BE49-F238E27FC236}">
                <a16:creationId xmlns:a16="http://schemas.microsoft.com/office/drawing/2014/main" id="{93545444-C1B8-E4D4-7F79-2CB09AB48F8A}"/>
              </a:ext>
            </a:extLst>
          </p:cNvPr>
          <p:cNvSpPr txBox="1">
            <a:spLocks noGrp="1"/>
          </p:cNvSpPr>
          <p:nvPr>
            <p:ph type="title"/>
          </p:nvPr>
        </p:nvSpPr>
        <p:spPr>
          <a:xfrm>
            <a:off x="527100" y="221691"/>
            <a:ext cx="8223884" cy="443070"/>
          </a:xfrm>
          <a:prstGeom prst="rect">
            <a:avLst/>
          </a:prstGeom>
        </p:spPr>
        <p:txBody>
          <a:bodyPr vert="horz" wrap="square" lIns="0" tIns="12065" rIns="0" bIns="0" rtlCol="0">
            <a:spAutoFit/>
          </a:bodyPr>
          <a:lstStyle/>
          <a:p>
            <a:pPr marL="12700">
              <a:lnSpc>
                <a:spcPct val="100000"/>
              </a:lnSpc>
              <a:spcBef>
                <a:spcPts val="95"/>
              </a:spcBef>
            </a:pPr>
            <a:r>
              <a:rPr lang="de-DE" sz="2800" b="0" i="0" dirty="0">
                <a:solidFill>
                  <a:srgbClr val="000000"/>
                </a:solidFill>
                <a:effectLst/>
                <a:latin typeface="Lato" panose="020F0502020204030203" pitchFamily="34" charset="0"/>
              </a:rPr>
              <a:t>Features</a:t>
            </a:r>
            <a:endParaRPr spc="-10" dirty="0"/>
          </a:p>
        </p:txBody>
      </p:sp>
      <p:sp>
        <p:nvSpPr>
          <p:cNvPr id="4" name="object 4">
            <a:extLst>
              <a:ext uri="{FF2B5EF4-FFF2-40B4-BE49-F238E27FC236}">
                <a16:creationId xmlns:a16="http://schemas.microsoft.com/office/drawing/2014/main" id="{9A18AAB0-1BFA-14F6-992B-77EB3863FAEF}"/>
              </a:ext>
            </a:extLst>
          </p:cNvPr>
          <p:cNvSpPr/>
          <p:nvPr/>
        </p:nvSpPr>
        <p:spPr>
          <a:xfrm>
            <a:off x="0" y="6400800"/>
            <a:ext cx="9144000" cy="457200"/>
          </a:xfrm>
          <a:custGeom>
            <a:avLst/>
            <a:gdLst/>
            <a:ahLst/>
            <a:cxnLst/>
            <a:rect l="l" t="t" r="r" b="b"/>
            <a:pathLst>
              <a:path w="9144000" h="457200">
                <a:moveTo>
                  <a:pt x="9144000" y="0"/>
                </a:moveTo>
                <a:lnTo>
                  <a:pt x="6477000" y="0"/>
                </a:lnTo>
                <a:lnTo>
                  <a:pt x="0" y="0"/>
                </a:lnTo>
                <a:lnTo>
                  <a:pt x="0" y="457200"/>
                </a:lnTo>
                <a:lnTo>
                  <a:pt x="6477000" y="457200"/>
                </a:lnTo>
                <a:lnTo>
                  <a:pt x="9144000" y="457200"/>
                </a:lnTo>
                <a:lnTo>
                  <a:pt x="9144000" y="0"/>
                </a:lnTo>
                <a:close/>
              </a:path>
            </a:pathLst>
          </a:custGeom>
          <a:solidFill>
            <a:srgbClr val="F1F1F1"/>
          </a:solidFill>
        </p:spPr>
        <p:txBody>
          <a:bodyPr wrap="square" lIns="0" tIns="0" rIns="0" bIns="0" rtlCol="0"/>
          <a:lstStyle/>
          <a:p>
            <a:endParaRPr/>
          </a:p>
        </p:txBody>
      </p:sp>
      <p:sp>
        <p:nvSpPr>
          <p:cNvPr id="6" name="object 6">
            <a:extLst>
              <a:ext uri="{FF2B5EF4-FFF2-40B4-BE49-F238E27FC236}">
                <a16:creationId xmlns:a16="http://schemas.microsoft.com/office/drawing/2014/main" id="{5B143CFB-9987-16B1-BE60-201DE477B9DC}"/>
              </a:ext>
            </a:extLst>
          </p:cNvPr>
          <p:cNvSpPr txBox="1"/>
          <p:nvPr/>
        </p:nvSpPr>
        <p:spPr>
          <a:xfrm>
            <a:off x="544033" y="1219200"/>
            <a:ext cx="7931100" cy="457176"/>
          </a:xfrm>
          <a:prstGeom prst="rect">
            <a:avLst/>
          </a:prstGeom>
        </p:spPr>
        <p:txBody>
          <a:bodyPr vert="horz" wrap="square" lIns="0" tIns="13335" rIns="0" bIns="0" rtlCol="0">
            <a:spAutoFit/>
          </a:bodyPr>
          <a:lstStyle/>
          <a:p>
            <a:pPr marL="12700">
              <a:lnSpc>
                <a:spcPct val="100000"/>
              </a:lnSpc>
              <a:spcBef>
                <a:spcPts val="105"/>
              </a:spcBef>
              <a:buClr>
                <a:srgbClr val="0088CE"/>
              </a:buClr>
              <a:tabLst>
                <a:tab pos="198120" algn="l"/>
              </a:tabLst>
            </a:pPr>
            <a:endParaRPr lang="de-DE" sz="1400" b="1" i="1" spc="-10" dirty="0">
              <a:solidFill>
                <a:srgbClr val="202122"/>
              </a:solidFill>
              <a:effectLst/>
              <a:latin typeface="Arial"/>
              <a:cs typeface="Arial"/>
            </a:endParaRPr>
          </a:p>
          <a:p>
            <a:pPr marL="12700">
              <a:lnSpc>
                <a:spcPct val="100000"/>
              </a:lnSpc>
              <a:spcBef>
                <a:spcPts val="105"/>
              </a:spcBef>
              <a:buClr>
                <a:srgbClr val="0088CE"/>
              </a:buClr>
              <a:tabLst>
                <a:tab pos="198120" algn="l"/>
              </a:tabLst>
            </a:pPr>
            <a:endParaRPr lang="de-DE" sz="1400" spc="-10" dirty="0">
              <a:latin typeface="Arial"/>
              <a:cs typeface="Arial"/>
            </a:endParaRPr>
          </a:p>
        </p:txBody>
      </p:sp>
      <p:sp>
        <p:nvSpPr>
          <p:cNvPr id="8" name="object 8">
            <a:extLst>
              <a:ext uri="{FF2B5EF4-FFF2-40B4-BE49-F238E27FC236}">
                <a16:creationId xmlns:a16="http://schemas.microsoft.com/office/drawing/2014/main" id="{709F74D7-2460-2CD6-9864-31A9691B9A77}"/>
              </a:ext>
            </a:extLst>
          </p:cNvPr>
          <p:cNvSpPr txBox="1">
            <a:spLocks noGrp="1"/>
          </p:cNvSpPr>
          <p:nvPr>
            <p:ph type="sldNum" sz="quarter" idx="7"/>
          </p:nvPr>
        </p:nvSpPr>
        <p:spPr>
          <a:prstGeom prst="rect">
            <a:avLst/>
          </a:prstGeom>
        </p:spPr>
        <p:txBody>
          <a:bodyPr vert="horz" wrap="square" lIns="0" tIns="0" rIns="0" bIns="0" rtlCol="0">
            <a:spAutoFit/>
          </a:bodyPr>
          <a:lstStyle/>
          <a:p>
            <a:pPr marL="55244">
              <a:lnSpc>
                <a:spcPts val="1425"/>
              </a:lnSpc>
            </a:pPr>
            <a:r>
              <a:rPr dirty="0"/>
              <a:t>Folie</a:t>
            </a:r>
            <a:r>
              <a:rPr spc="-15" dirty="0"/>
              <a:t> </a:t>
            </a:r>
            <a:fld id="{81D60167-4931-47E6-BA6A-407CBD079E47}" type="slidenum">
              <a:rPr spc="-50" dirty="0"/>
              <a:t>9</a:t>
            </a:fld>
            <a:endParaRPr spc="-50" dirty="0"/>
          </a:p>
        </p:txBody>
      </p:sp>
      <p:sp>
        <p:nvSpPr>
          <p:cNvPr id="11" name="Textfeld 10">
            <a:extLst>
              <a:ext uri="{FF2B5EF4-FFF2-40B4-BE49-F238E27FC236}">
                <a16:creationId xmlns:a16="http://schemas.microsoft.com/office/drawing/2014/main" id="{C825FC2C-6BE5-80A7-84BC-EE3ED543335D}"/>
              </a:ext>
            </a:extLst>
          </p:cNvPr>
          <p:cNvSpPr txBox="1"/>
          <p:nvPr/>
        </p:nvSpPr>
        <p:spPr>
          <a:xfrm>
            <a:off x="296333" y="1136091"/>
            <a:ext cx="8295167" cy="1754326"/>
          </a:xfrm>
          <a:prstGeom prst="rect">
            <a:avLst/>
          </a:prstGeom>
          <a:noFill/>
        </p:spPr>
        <p:txBody>
          <a:bodyPr wrap="square">
            <a:spAutoFit/>
          </a:bodyPr>
          <a:lstStyle/>
          <a:p>
            <a:pPr marL="177800" indent="-177800"/>
            <a:endParaRPr lang="de-DE" dirty="0">
              <a:latin typeface="Arial" panose="020B0604020202020204" pitchFamily="34" charset="0"/>
              <a:cs typeface="Arial" panose="020B0604020202020204" pitchFamily="34" charset="0"/>
            </a:endParaRPr>
          </a:p>
          <a:p>
            <a:pPr marL="177800" indent="-177800"/>
            <a:r>
              <a:rPr lang="de-DE" dirty="0">
                <a:latin typeface="Arial" panose="020B0604020202020204" pitchFamily="34" charset="0"/>
                <a:cs typeface="Arial" panose="020B0604020202020204" pitchFamily="34" charset="0"/>
              </a:rPr>
              <a:t>3. Menüverwaltung:</a:t>
            </a:r>
          </a:p>
          <a:p>
            <a:pPr marL="355600" indent="-355600"/>
            <a:r>
              <a:rPr lang="de-DE" dirty="0">
                <a:latin typeface="Arial" panose="020B0604020202020204" pitchFamily="34" charset="0"/>
                <a:cs typeface="Arial" panose="020B0604020202020204" pitchFamily="34" charset="0"/>
              </a:rPr>
              <a:t>   - Methoden wie `</a:t>
            </a:r>
            <a:r>
              <a:rPr lang="de-DE" dirty="0" err="1">
                <a:latin typeface="Arial" panose="020B0604020202020204" pitchFamily="34" charset="0"/>
                <a:cs typeface="Arial" panose="020B0604020202020204" pitchFamily="34" charset="0"/>
              </a:rPr>
              <a:t>closePauseMenu</a:t>
            </a:r>
            <a:r>
              <a:rPr lang="de-DE" dirty="0">
                <a:latin typeface="Arial" panose="020B0604020202020204" pitchFamily="34" charset="0"/>
                <a:cs typeface="Arial" panose="020B0604020202020204" pitchFamily="34" charset="0"/>
              </a:rPr>
              <a:t>`, `</a:t>
            </a:r>
            <a:r>
              <a:rPr lang="de-DE" dirty="0" err="1">
                <a:latin typeface="Arial" panose="020B0604020202020204" pitchFamily="34" charset="0"/>
                <a:cs typeface="Arial" panose="020B0604020202020204" pitchFamily="34" charset="0"/>
              </a:rPr>
              <a:t>areYouSureMainMenu</a:t>
            </a:r>
            <a:r>
              <a:rPr lang="de-DE" dirty="0">
                <a:latin typeface="Arial" panose="020B0604020202020204" pitchFamily="34" charset="0"/>
                <a:cs typeface="Arial" panose="020B0604020202020204" pitchFamily="34" charset="0"/>
              </a:rPr>
              <a:t>`, `</a:t>
            </a:r>
            <a:r>
              <a:rPr lang="de-DE" dirty="0" err="1">
                <a:latin typeface="Arial" panose="020B0604020202020204" pitchFamily="34" charset="0"/>
                <a:cs typeface="Arial" panose="020B0604020202020204" pitchFamily="34" charset="0"/>
              </a:rPr>
              <a:t>openMainMenu</a:t>
            </a:r>
            <a:r>
              <a:rPr lang="de-DE" dirty="0">
                <a:latin typeface="Arial" panose="020B0604020202020204" pitchFamily="34" charset="0"/>
                <a:cs typeface="Arial" panose="020B0604020202020204" pitchFamily="34" charset="0"/>
              </a:rPr>
              <a:t>` und `</a:t>
            </a:r>
            <a:r>
              <a:rPr lang="de-DE" dirty="0" err="1">
                <a:latin typeface="Arial" panose="020B0604020202020204" pitchFamily="34" charset="0"/>
                <a:cs typeface="Arial" panose="020B0604020202020204" pitchFamily="34" charset="0"/>
              </a:rPr>
              <a:t>continuePause</a:t>
            </a:r>
            <a:r>
              <a:rPr lang="de-DE" dirty="0">
                <a:latin typeface="Arial" panose="020B0604020202020204" pitchFamily="34" charset="0"/>
                <a:cs typeface="Arial" panose="020B0604020202020204" pitchFamily="34" charset="0"/>
              </a:rPr>
              <a:t>` verwalten die Anzeige der verschiedenen Menüs.</a:t>
            </a:r>
          </a:p>
          <a:p>
            <a:endParaRPr lang="de-DE"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156865842"/>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Abschlusspräsentation" id="{1E4ECEED-1D2B-450D-8342-5E8A902FBA05}" vid="{93744ED5-0BEE-4F3C-99A8-2BB3E5507742}"/>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Abschlusspräsentation</Template>
  <TotalTime>0</TotalTime>
  <Words>1086</Words>
  <Application>Microsoft Office PowerPoint</Application>
  <PresentationFormat>Bildschirmpräsentation (4:3)</PresentationFormat>
  <Paragraphs>210</Paragraphs>
  <Slides>24</Slides>
  <Notes>2</Notes>
  <HiddenSlides>0</HiddenSlides>
  <MMClips>6</MMClips>
  <ScaleCrop>false</ScaleCrop>
  <HeadingPairs>
    <vt:vector size="6" baseType="variant">
      <vt:variant>
        <vt:lpstr>Verwendete Schriftarten</vt:lpstr>
      </vt:variant>
      <vt:variant>
        <vt:i4>6</vt:i4>
      </vt:variant>
      <vt:variant>
        <vt:lpstr>Design</vt:lpstr>
      </vt:variant>
      <vt:variant>
        <vt:i4>1</vt:i4>
      </vt:variant>
      <vt:variant>
        <vt:lpstr>Folientitel</vt:lpstr>
      </vt:variant>
      <vt:variant>
        <vt:i4>24</vt:i4>
      </vt:variant>
    </vt:vector>
  </HeadingPairs>
  <TitlesOfParts>
    <vt:vector size="31" baseType="lpstr">
      <vt:lpstr>Aptos</vt:lpstr>
      <vt:lpstr>Aptos Narrow</vt:lpstr>
      <vt:lpstr>Arial</vt:lpstr>
      <vt:lpstr>Calibri</vt:lpstr>
      <vt:lpstr>Lato</vt:lpstr>
      <vt:lpstr>Wingdings</vt:lpstr>
      <vt:lpstr>Office</vt:lpstr>
      <vt:lpstr>Projektseminar Browsergame  E-Business</vt:lpstr>
      <vt:lpstr>Projektorganisation</vt:lpstr>
      <vt:lpstr>Statustermine/ Sprints</vt:lpstr>
      <vt:lpstr>Spielidee/Genre</vt:lpstr>
      <vt:lpstr>Erste Skizze</vt:lpstr>
      <vt:lpstr>Entwicklungsschritte - Erste Spielfigur</vt:lpstr>
      <vt:lpstr>Entwicklungsprozess relevante Features</vt:lpstr>
      <vt:lpstr>Entwicklungsschritte – Entwurf Plattformen</vt:lpstr>
      <vt:lpstr>Features</vt:lpstr>
      <vt:lpstr>Entwicklungsschritte – Main/Pausen Menu</vt:lpstr>
      <vt:lpstr>Features</vt:lpstr>
      <vt:lpstr>Entwicklungsschritte – Spielergrafik</vt:lpstr>
      <vt:lpstr>Features</vt:lpstr>
      <vt:lpstr>Entwicklung – Background, Jumping Bar, Kamera</vt:lpstr>
      <vt:lpstr>Features</vt:lpstr>
      <vt:lpstr>Entwicklungsschritte – Timer, Sound</vt:lpstr>
      <vt:lpstr>Features</vt:lpstr>
      <vt:lpstr>Finales Layout</vt:lpstr>
      <vt:lpstr>Finales Layout</vt:lpstr>
      <vt:lpstr>Erstes UML-Diagramm</vt:lpstr>
      <vt:lpstr>UML-Diagramm</vt:lpstr>
      <vt:lpstr>-Vorstellung des Prototypen im Ganzen</vt:lpstr>
      <vt:lpstr>Lessons Learned</vt:lpstr>
      <vt:lpstr>Mögliche Ausbaustufen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Recht</dc:creator>
  <cp:lastModifiedBy>Recht</cp:lastModifiedBy>
  <cp:revision>9</cp:revision>
  <dcterms:created xsi:type="dcterms:W3CDTF">2025-01-15T10:17:37Z</dcterms:created>
  <dcterms:modified xsi:type="dcterms:W3CDTF">2025-01-16T18:55:41Z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2024-10-17T00:00:00Z</vt:filetime>
  </property>
  <property fmtid="{D5CDD505-2E9C-101B-9397-08002B2CF9AE}" pid="3" name="Creator">
    <vt:lpwstr>Microsoft® PowerPoint® für Microsoft 365</vt:lpwstr>
  </property>
  <property fmtid="{D5CDD505-2E9C-101B-9397-08002B2CF9AE}" pid="4" name="LastSaved">
    <vt:filetime>2024-10-20T00:00:00Z</vt:filetime>
  </property>
  <property fmtid="{D5CDD505-2E9C-101B-9397-08002B2CF9AE}" pid="5" name="Producer">
    <vt:lpwstr>Microsoft® PowerPoint® für Microsoft 365</vt:lpwstr>
  </property>
</Properties>
</file>